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38"/>
  </p:notesMasterIdLst>
  <p:sldIdLst>
    <p:sldId id="257" r:id="rId2"/>
    <p:sldId id="1218" r:id="rId3"/>
    <p:sldId id="1219" r:id="rId4"/>
    <p:sldId id="1267" r:id="rId5"/>
    <p:sldId id="1153" r:id="rId6"/>
    <p:sldId id="1102" r:id="rId7"/>
    <p:sldId id="1224" r:id="rId8"/>
    <p:sldId id="1263" r:id="rId9"/>
    <p:sldId id="1264" r:id="rId10"/>
    <p:sldId id="1231" r:id="rId11"/>
    <p:sldId id="1237" r:id="rId12"/>
    <p:sldId id="1239" r:id="rId13"/>
    <p:sldId id="1268" r:id="rId14"/>
    <p:sldId id="1242" r:id="rId15"/>
    <p:sldId id="1241" r:id="rId16"/>
    <p:sldId id="1243" r:id="rId17"/>
    <p:sldId id="1245" r:id="rId18"/>
    <p:sldId id="1265" r:id="rId19"/>
    <p:sldId id="1247" r:id="rId20"/>
    <p:sldId id="1250" r:id="rId21"/>
    <p:sldId id="1266" r:id="rId22"/>
    <p:sldId id="1220" r:id="rId23"/>
    <p:sldId id="1252" r:id="rId24"/>
    <p:sldId id="1254" r:id="rId25"/>
    <p:sldId id="1253" r:id="rId26"/>
    <p:sldId id="1172" r:id="rId27"/>
    <p:sldId id="1255" r:id="rId28"/>
    <p:sldId id="1225" r:id="rId29"/>
    <p:sldId id="1258" r:id="rId30"/>
    <p:sldId id="1259" r:id="rId31"/>
    <p:sldId id="1260" r:id="rId32"/>
    <p:sldId id="1236" r:id="rId33"/>
    <p:sldId id="1261" r:id="rId34"/>
    <p:sldId id="1200" r:id="rId35"/>
    <p:sldId id="1262" r:id="rId36"/>
    <p:sldId id="1209" r:id="rId37"/>
  </p:sldIdLst>
  <p:sldSz cx="12192000" cy="6858000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32141"/>
    <a:srgbClr val="D9E1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652"/>
    <p:restoredTop sz="85211"/>
  </p:normalViewPr>
  <p:slideViewPr>
    <p:cSldViewPr snapToGrid="0">
      <p:cViewPr varScale="1">
        <p:scale>
          <a:sx n="95" d="100"/>
          <a:sy n="95" d="100"/>
        </p:scale>
        <p:origin x="192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79AFB-556A-7647-8681-E8CCC214AEB4}" type="datetimeFigureOut">
              <a:rPr lang="en-US" smtClean="0"/>
              <a:t>9/29/22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4562F5-9C85-F843-B903-B3B42F5C4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976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ouis_XVI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French_Revolution" TargetMode="External"/><Relationship Id="rId4" Type="http://schemas.openxmlformats.org/officeDocument/2006/relationships/hyperlink" Target="https://en.wikipedia.org/wiki/Guillotine" TargetMode="Externa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479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080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178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84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How do branches encode PC relative offset?</a:t>
            </a:r>
          </a:p>
          <a:p>
            <a:r>
              <a:rPr lang="en-US"/>
              <a:t>https://www.polleverywhere.com/multiple_choice_polls/fLE1xv4SSVJkYAe9hnWqB?state=opened&amp;flow=Default&amp;onscreen=persist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57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294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08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570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5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 careful…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229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06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7542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4480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627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4236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750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2767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6467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1667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520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execution of </a:t>
            </a:r>
            <a:r>
              <a:rPr lang="en-US" b="1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Louis XVI"/>
              </a:rPr>
              <a:t>Louis XVI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by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Guillotine"/>
              </a:rPr>
              <a:t>guillotine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 major event of the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French Revolution"/>
              </a:rPr>
              <a:t>French Revolution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took place publicly on 21 January 1793.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0254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14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9167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480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3586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801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0063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0708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777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67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:notes"/>
          <p:cNvSpPr txBox="1">
            <a:spLocks noGrp="1"/>
          </p:cNvSpPr>
          <p:nvPr>
            <p:ph type="body" idx="1"/>
          </p:nvPr>
        </p:nvSpPr>
        <p:spPr>
          <a:xfrm>
            <a:off x="585040" y="6736141"/>
            <a:ext cx="6695438" cy="6373587"/>
          </a:xfrm>
          <a:prstGeom prst="rect">
            <a:avLst/>
          </a:prstGeom>
        </p:spPr>
        <p:txBody>
          <a:bodyPr spcFirstLastPara="1" wrap="square" lIns="123975" tIns="60900" rIns="123975" bIns="60900" anchor="t" anchorCtr="0">
            <a:noAutofit/>
          </a:bodyPr>
          <a:lstStyle/>
          <a:p>
            <a:pPr marL="0" lvl="0" indent="0" algn="just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808038" y="911225"/>
            <a:ext cx="9410701" cy="52943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145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Apple M1 Chip is 3.1 GHz max clock rate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7/10 nm transistor density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177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950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478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65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504D8-8C6A-A1BE-E710-691D034BA2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7B3F4E-7F7A-7010-DF2B-2B5FC40C0C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36350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Column_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627AE-C995-6797-2C40-9C48BCC62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1" y="76199"/>
            <a:ext cx="10509504" cy="7680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C64BA-0D42-6AAA-24D0-2B99AC909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AD4CD3E-7661-9ED1-E307-83D9CDBD2C60}"/>
              </a:ext>
            </a:extLst>
          </p:cNvPr>
          <p:cNvCxnSpPr>
            <a:cxnSpLocks/>
          </p:cNvCxnSpPr>
          <p:nvPr/>
        </p:nvCxnSpPr>
        <p:spPr>
          <a:xfrm>
            <a:off x="1115843" y="888611"/>
            <a:ext cx="10466559" cy="389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EA16AC-3D5F-DAA1-4E0B-B5CF4BF5390A}"/>
              </a:ext>
            </a:extLst>
          </p:cNvPr>
          <p:cNvCxnSpPr>
            <a:cxnSpLocks/>
          </p:cNvCxnSpPr>
          <p:nvPr/>
        </p:nvCxnSpPr>
        <p:spPr>
          <a:xfrm>
            <a:off x="1115843" y="888611"/>
            <a:ext cx="10466559" cy="389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BD31BE-11B0-12C9-4F44-86656D6D03F8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029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a20_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627AE-C995-6797-2C40-9C48BCC62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1" y="76199"/>
            <a:ext cx="10509504" cy="7680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C64BA-0D42-6AAA-24D0-2B99AC909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0" y="898041"/>
            <a:ext cx="8572491" cy="52789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AD4CD3E-7661-9ED1-E307-83D9CDBD2C60}"/>
              </a:ext>
            </a:extLst>
          </p:cNvPr>
          <p:cNvCxnSpPr>
            <a:cxnSpLocks/>
          </p:cNvCxnSpPr>
          <p:nvPr/>
        </p:nvCxnSpPr>
        <p:spPr>
          <a:xfrm>
            <a:off x="1115843" y="888611"/>
            <a:ext cx="10466559" cy="389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EA16AC-3D5F-DAA1-4E0B-B5CF4BF5390A}"/>
              </a:ext>
            </a:extLst>
          </p:cNvPr>
          <p:cNvCxnSpPr>
            <a:cxnSpLocks/>
          </p:cNvCxnSpPr>
          <p:nvPr/>
        </p:nvCxnSpPr>
        <p:spPr>
          <a:xfrm>
            <a:off x="1115843" y="888611"/>
            <a:ext cx="10466559" cy="389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49E1F49-FF31-2B00-2304-6BCA27806331}"/>
              </a:ext>
            </a:extLst>
          </p:cNvPr>
          <p:cNvCxnSpPr/>
          <p:nvPr/>
        </p:nvCxnSpPr>
        <p:spPr>
          <a:xfrm>
            <a:off x="3048000" y="0"/>
            <a:ext cx="0" cy="6858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66AFDBD-60BE-5483-0C26-669A37732B99}"/>
              </a:ext>
            </a:extLst>
          </p:cNvPr>
          <p:cNvCxnSpPr/>
          <p:nvPr/>
        </p:nvCxnSpPr>
        <p:spPr>
          <a:xfrm>
            <a:off x="7620000" y="0"/>
            <a:ext cx="0" cy="68580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913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Fa20_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627AE-C995-6797-2C40-9C48BCC62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1" y="76199"/>
            <a:ext cx="10509504" cy="7680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C64BA-0D42-6AAA-24D0-2B99AC909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0" y="898041"/>
            <a:ext cx="8572491" cy="52789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AD4CD3E-7661-9ED1-E307-83D9CDBD2C60}"/>
              </a:ext>
            </a:extLst>
          </p:cNvPr>
          <p:cNvCxnSpPr>
            <a:cxnSpLocks/>
          </p:cNvCxnSpPr>
          <p:nvPr/>
        </p:nvCxnSpPr>
        <p:spPr>
          <a:xfrm>
            <a:off x="1115843" y="888611"/>
            <a:ext cx="10466559" cy="389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EA16AC-3D5F-DAA1-4E0B-B5CF4BF5390A}"/>
              </a:ext>
            </a:extLst>
          </p:cNvPr>
          <p:cNvCxnSpPr>
            <a:cxnSpLocks/>
          </p:cNvCxnSpPr>
          <p:nvPr/>
        </p:nvCxnSpPr>
        <p:spPr>
          <a:xfrm>
            <a:off x="1115843" y="888611"/>
            <a:ext cx="10466559" cy="389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032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185DB5B-BEBF-6B87-32BE-E3D2FAA3F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021" y="4561558"/>
            <a:ext cx="7789961" cy="761999"/>
          </a:xfrm>
          <a:prstGeom prst="rect">
            <a:avLst/>
          </a:prstGeom>
        </p:spPr>
        <p:txBody>
          <a:bodyPr/>
          <a:lstStyle>
            <a:lvl1pPr algn="ctr">
              <a:defRPr sz="4267" b="1" i="0">
                <a:solidFill>
                  <a:schemeClr val="accent3"/>
                </a:solidFill>
                <a:latin typeface="18 VAG Rounded Bold   0739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BD695780-6F13-8D58-9C18-35AACFB35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1600" y="405076"/>
            <a:ext cx="6908800" cy="163284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contourClr>
              <a:schemeClr val="bg1"/>
            </a:contourClr>
          </a:sp3d>
        </p:spPr>
        <p:txBody>
          <a:bodyPr wrap="square" lIns="75592" tIns="30237" rIns="75592" bIns="30237" anchor="ctr">
            <a:prstTxWarp prst="textNoShape">
              <a:avLst/>
            </a:prstTxWarp>
            <a:spAutoFit/>
            <a:sp3d extrusionH="25400">
              <a:bevelT w="38100" h="31750"/>
              <a:contourClr>
                <a:srgbClr val="4991B1"/>
              </a:contourClr>
            </a:sp3d>
          </a:bodyPr>
          <a:lstStyle/>
          <a:p>
            <a:pPr algn="ctr" eaLnBrk="0" hangingPunct="0">
              <a:lnSpc>
                <a:spcPct val="77000"/>
              </a:lnSpc>
            </a:pPr>
            <a:r>
              <a:rPr lang="en-US" sz="12800" dirty="0">
                <a:ln w="0"/>
                <a:solidFill>
                  <a:srgbClr val="4991B1"/>
                </a:solidFill>
                <a:effectLst/>
                <a:latin typeface="18 VAG Rounded Bold   07390" charset="0"/>
              </a:rPr>
              <a:t>CS61C</a:t>
            </a:r>
            <a:endParaRPr lang="en-US" sz="6400" b="1" dirty="0">
              <a:solidFill>
                <a:srgbClr val="4991B1"/>
              </a:solidFill>
              <a:latin typeface="18 VAG Rounded Bold   07390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A4E86F2-B510-1AAB-B583-280494F90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14185" t="1842" r="32155" b="47377"/>
          <a:stretch/>
        </p:blipFill>
        <p:spPr bwMode="auto">
          <a:xfrm>
            <a:off x="1954741" y="414398"/>
            <a:ext cx="1364768" cy="16905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Rectangle 4">
            <a:extLst>
              <a:ext uri="{FF2B5EF4-FFF2-40B4-BE49-F238E27FC236}">
                <a16:creationId xmlns:a16="http://schemas.microsoft.com/office/drawing/2014/main" id="{62D69298-76B5-35A4-3319-24FFE4F5CE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1600" y="1859824"/>
            <a:ext cx="6908800" cy="154050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75592" tIns="30237" rIns="75592" bIns="30237" anchor="ctr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ct val="77000"/>
              </a:lnSpc>
            </a:pPr>
            <a:r>
              <a:rPr lang="en-US" sz="3333" b="1" dirty="0">
                <a:solidFill>
                  <a:schemeClr val="bg1"/>
                </a:solidFill>
                <a:latin typeface="18 VAG Rounded Bold   07390" charset="0"/>
              </a:rPr>
              <a:t>Great Ideas</a:t>
            </a:r>
          </a:p>
          <a:p>
            <a:pPr algn="ctr" eaLnBrk="0" hangingPunct="0">
              <a:lnSpc>
                <a:spcPct val="77000"/>
              </a:lnSpc>
            </a:pPr>
            <a:r>
              <a:rPr lang="en-US" sz="3333" b="1" dirty="0">
                <a:solidFill>
                  <a:schemeClr val="bg1"/>
                </a:solidFill>
                <a:latin typeface="18 VAG Rounded Bold   07390" charset="0"/>
              </a:rPr>
              <a:t>in</a:t>
            </a:r>
            <a:br>
              <a:rPr lang="en-US" sz="3333" b="1" dirty="0">
                <a:solidFill>
                  <a:schemeClr val="bg1"/>
                </a:solidFill>
                <a:latin typeface="18 VAG Rounded Bold   07390" charset="0"/>
              </a:rPr>
            </a:br>
            <a:r>
              <a:rPr lang="en-US" sz="3333" b="1" dirty="0">
                <a:solidFill>
                  <a:schemeClr val="bg1"/>
                </a:solidFill>
                <a:latin typeface="18 VAG Rounded Bold   07390" charset="0"/>
              </a:rPr>
              <a:t>Computer Architecture</a:t>
            </a:r>
          </a:p>
          <a:p>
            <a:pPr algn="ctr" eaLnBrk="0" hangingPunct="0">
              <a:lnSpc>
                <a:spcPct val="77000"/>
              </a:lnSpc>
            </a:pPr>
            <a:r>
              <a:rPr lang="en-US" sz="2400" dirty="0">
                <a:solidFill>
                  <a:schemeClr val="bg2"/>
                </a:solidFill>
                <a:latin typeface="18 VAG Rounded Thin   55390" pitchFamily="2" charset="0"/>
              </a:rPr>
              <a:t>(a.k.a. Machine Structures)</a:t>
            </a:r>
            <a:endParaRPr lang="en-US" sz="3833" b="1" dirty="0">
              <a:solidFill>
                <a:schemeClr val="bg2"/>
              </a:solidFill>
              <a:latin typeface="18 VAG Rounded Bold   07390" charset="0"/>
            </a:endParaRPr>
          </a:p>
        </p:txBody>
      </p:sp>
      <p:pic>
        <p:nvPicPr>
          <p:cNvPr id="16" name="Google Shape;23;p49">
            <a:extLst>
              <a:ext uri="{FF2B5EF4-FFF2-40B4-BE49-F238E27FC236}">
                <a16:creationId xmlns:a16="http://schemas.microsoft.com/office/drawing/2014/main" id="{34967360-50B3-A7B0-0715-41A94158E827}"/>
              </a:ext>
            </a:extLst>
          </p:cNvPr>
          <p:cNvPicPr preferRelativeResize="0"/>
          <p:nvPr/>
        </p:nvPicPr>
        <p:blipFill>
          <a:blip r:embed="rId3"/>
          <a:srcRect l="481" r="481"/>
          <a:stretch/>
        </p:blipFill>
        <p:spPr>
          <a:xfrm>
            <a:off x="8888173" y="410681"/>
            <a:ext cx="1266560" cy="1705135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F0425D-9510-EA86-9E9B-A03D38309F39}"/>
              </a:ext>
            </a:extLst>
          </p:cNvPr>
          <p:cNvSpPr txBox="1"/>
          <p:nvPr/>
        </p:nvSpPr>
        <p:spPr>
          <a:xfrm>
            <a:off x="1525875" y="2494613"/>
            <a:ext cx="2222500" cy="861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67" b="1" dirty="0">
                <a:solidFill>
                  <a:schemeClr val="bg1">
                    <a:lumMod val="50000"/>
                    <a:alpha val="99000"/>
                  </a:schemeClr>
                </a:solidFill>
                <a:latin typeface="18 VAG Rounded Bold   07390"/>
              </a:rPr>
              <a:t>UC Berkeley</a:t>
            </a:r>
            <a:br>
              <a:rPr lang="en-US" sz="1667" b="1" dirty="0">
                <a:solidFill>
                  <a:schemeClr val="bg1">
                    <a:lumMod val="50000"/>
                    <a:alpha val="99000"/>
                  </a:schemeClr>
                </a:solidFill>
                <a:latin typeface="18 VAG Rounded Bold   07390"/>
              </a:rPr>
            </a:br>
            <a:r>
              <a:rPr lang="en-US" sz="1667" b="1" dirty="0">
                <a:solidFill>
                  <a:schemeClr val="bg1">
                    <a:lumMod val="50000"/>
                    <a:alpha val="99000"/>
                  </a:schemeClr>
                </a:solidFill>
                <a:latin typeface="18 VAG Rounded Bold   07390"/>
              </a:rPr>
              <a:t>Teaching Professor </a:t>
            </a:r>
            <a:br>
              <a:rPr lang="en-US" sz="1667" b="1" dirty="0">
                <a:solidFill>
                  <a:schemeClr val="bg1">
                    <a:lumMod val="50000"/>
                    <a:alpha val="99000"/>
                  </a:schemeClr>
                </a:solidFill>
                <a:latin typeface="18 VAG Rounded Bold   07390"/>
              </a:rPr>
            </a:br>
            <a:r>
              <a:rPr lang="en-US" sz="1667" b="1" dirty="0">
                <a:solidFill>
                  <a:schemeClr val="bg1">
                    <a:lumMod val="50000"/>
                    <a:alpha val="99000"/>
                  </a:schemeClr>
                </a:solidFill>
                <a:latin typeface="18 VAG Rounded Bold   07390"/>
              </a:rPr>
              <a:t>Dan Garcia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ECC42E-4CE3-4707-674B-71A0975151E3}"/>
              </a:ext>
            </a:extLst>
          </p:cNvPr>
          <p:cNvSpPr txBox="1"/>
          <p:nvPr/>
        </p:nvSpPr>
        <p:spPr>
          <a:xfrm>
            <a:off x="8410205" y="2493787"/>
            <a:ext cx="2222500" cy="861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67" b="1" dirty="0">
                <a:solidFill>
                  <a:schemeClr val="bg1">
                    <a:lumMod val="50000"/>
                    <a:alpha val="99000"/>
                  </a:schemeClr>
                </a:solidFill>
                <a:latin typeface="18 VAG Rounded Bold   07390"/>
              </a:rPr>
              <a:t>UC Berkeley</a:t>
            </a:r>
            <a:br>
              <a:rPr lang="en-US" sz="1667" b="1" dirty="0">
                <a:solidFill>
                  <a:schemeClr val="bg1">
                    <a:lumMod val="50000"/>
                    <a:alpha val="99000"/>
                  </a:schemeClr>
                </a:solidFill>
                <a:latin typeface="18 VAG Rounded Bold   07390"/>
              </a:rPr>
            </a:br>
            <a:r>
              <a:rPr lang="en-US" sz="1667" b="1" dirty="0">
                <a:solidFill>
                  <a:schemeClr val="bg1">
                    <a:lumMod val="50000"/>
                    <a:alpha val="99000"/>
                  </a:schemeClr>
                </a:solidFill>
                <a:latin typeface="18 VAG Rounded Bold   07390"/>
              </a:rPr>
              <a:t>Teaching Professor</a:t>
            </a:r>
            <a:br>
              <a:rPr lang="en-US" sz="1667" b="1" dirty="0">
                <a:solidFill>
                  <a:schemeClr val="bg1">
                    <a:lumMod val="50000"/>
                    <a:alpha val="99000"/>
                  </a:schemeClr>
                </a:solidFill>
                <a:latin typeface="18 VAG Rounded Bold   07390"/>
              </a:rPr>
            </a:br>
            <a:r>
              <a:rPr lang="en-US" sz="1667" b="1" dirty="0">
                <a:solidFill>
                  <a:schemeClr val="bg1">
                    <a:lumMod val="50000"/>
                    <a:alpha val="99000"/>
                  </a:schemeClr>
                </a:solidFill>
                <a:latin typeface="18 VAG Rounded Bold   07390"/>
              </a:rPr>
              <a:t>Lisa Yan</a:t>
            </a:r>
          </a:p>
        </p:txBody>
      </p:sp>
      <p:sp>
        <p:nvSpPr>
          <p:cNvPr id="19" name="Google Shape;24;p49">
            <a:extLst>
              <a:ext uri="{FF2B5EF4-FFF2-40B4-BE49-F238E27FC236}">
                <a16:creationId xmlns:a16="http://schemas.microsoft.com/office/drawing/2014/main" id="{55D34F2F-A07D-B6C8-15A2-8BEA5F388780}"/>
              </a:ext>
            </a:extLst>
          </p:cNvPr>
          <p:cNvSpPr/>
          <p:nvPr/>
        </p:nvSpPr>
        <p:spPr>
          <a:xfrm>
            <a:off x="3822337" y="6370191"/>
            <a:ext cx="4547326" cy="492388"/>
          </a:xfrm>
          <a:prstGeom prst="rect">
            <a:avLst/>
          </a:prstGeom>
          <a:gradFill>
            <a:gsLst>
              <a:gs pos="0">
                <a:srgbClr val="002A52"/>
              </a:gs>
              <a:gs pos="100000">
                <a:srgbClr val="003262"/>
              </a:gs>
            </a:gsLst>
            <a:lin ang="5400000" scaled="0"/>
          </a:gradFill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 b="1" i="0" u="none" strike="noStrike" cap="none" dirty="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cs61c.org</a:t>
            </a:r>
            <a:r>
              <a:rPr lang="en-US" sz="2400" b="1" i="0" u="none" strike="noStrike" cap="none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1199" b="0" i="0" u="none" strike="noStrike" cap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Google Shape;19;p49">
            <a:extLst>
              <a:ext uri="{FF2B5EF4-FFF2-40B4-BE49-F238E27FC236}">
                <a16:creationId xmlns:a16="http://schemas.microsoft.com/office/drawing/2014/main" id="{6FB1CB93-C34B-732D-69A5-FDC99B477111}"/>
              </a:ext>
            </a:extLst>
          </p:cNvPr>
          <p:cNvSpPr/>
          <p:nvPr/>
        </p:nvSpPr>
        <p:spPr>
          <a:xfrm>
            <a:off x="3108960" y="5135309"/>
            <a:ext cx="5974080" cy="471948"/>
          </a:xfrm>
          <a:prstGeom prst="ellipse">
            <a:avLst/>
          </a:prstGeom>
          <a:solidFill>
            <a:srgbClr val="3A7EA2">
              <a:alpha val="16862"/>
            </a:srgbClr>
          </a:solidFill>
          <a:ln>
            <a:noFill/>
          </a:ln>
        </p:spPr>
        <p:txBody>
          <a:bodyPr spcFirstLastPara="1" wrap="square" lIns="108833" tIns="54400" rIns="108833" bIns="54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62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754323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627AE-C995-6797-2C40-9C48BCC62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1" y="76199"/>
            <a:ext cx="10509504" cy="7680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C64BA-0D42-6AAA-24D0-2B99AC909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AD4CD3E-7661-9ED1-E307-83D9CDBD2C60}"/>
              </a:ext>
            </a:extLst>
          </p:cNvPr>
          <p:cNvCxnSpPr>
            <a:cxnSpLocks/>
          </p:cNvCxnSpPr>
          <p:nvPr/>
        </p:nvCxnSpPr>
        <p:spPr>
          <a:xfrm>
            <a:off x="1115843" y="888611"/>
            <a:ext cx="10466559" cy="389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EA16AC-3D5F-DAA1-4E0B-B5CF4BF5390A}"/>
              </a:ext>
            </a:extLst>
          </p:cNvPr>
          <p:cNvCxnSpPr>
            <a:cxnSpLocks/>
          </p:cNvCxnSpPr>
          <p:nvPr/>
        </p:nvCxnSpPr>
        <p:spPr>
          <a:xfrm>
            <a:off x="1115843" y="888611"/>
            <a:ext cx="10466559" cy="389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540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D8D4BA-5CFB-7F64-C19D-CFBCDCDDF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475" y="909321"/>
            <a:ext cx="5998909" cy="5364480"/>
          </a:xfrm>
        </p:spPr>
        <p:txBody>
          <a:bodyPr anchor="ctr">
            <a:normAutofit/>
          </a:bodyPr>
          <a:lstStyle>
            <a:lvl1pPr marL="609585" indent="-531271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 sz="3600" b="0" i="0">
                <a:solidFill>
                  <a:schemeClr val="bg1"/>
                </a:solidFill>
                <a:latin typeface="18 VAG Rounded Light   02390" pitchFamily="2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5CEBC6-3272-877B-6FC0-88185C9300D1}"/>
              </a:ext>
            </a:extLst>
          </p:cNvPr>
          <p:cNvSpPr/>
          <p:nvPr/>
        </p:nvSpPr>
        <p:spPr>
          <a:xfrm>
            <a:off x="0" y="908051"/>
            <a:ext cx="5514021" cy="5365751"/>
          </a:xfrm>
          <a:prstGeom prst="rect">
            <a:avLst/>
          </a:prstGeom>
          <a:gradFill>
            <a:gsLst>
              <a:gs pos="0">
                <a:schemeClr val="tx1">
                  <a:alpha val="15000"/>
                </a:schemeClr>
              </a:gs>
              <a:gs pos="100000">
                <a:srgbClr val="3A7EA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 i="0" dirty="0">
              <a:latin typeface="18 VAG Rounded Light   02390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1C5CA34-43CE-D2B0-CA59-D41610FD01AD}"/>
              </a:ext>
            </a:extLst>
          </p:cNvPr>
          <p:cNvCxnSpPr>
            <a:cxnSpLocks/>
          </p:cNvCxnSpPr>
          <p:nvPr/>
        </p:nvCxnSpPr>
        <p:spPr>
          <a:xfrm>
            <a:off x="1115843" y="888611"/>
            <a:ext cx="10466559" cy="389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A31750-A405-1B89-FEC0-D5EA9AD8CE83}"/>
              </a:ext>
            </a:extLst>
          </p:cNvPr>
          <p:cNvCxnSpPr>
            <a:cxnSpLocks/>
          </p:cNvCxnSpPr>
          <p:nvPr/>
        </p:nvCxnSpPr>
        <p:spPr>
          <a:xfrm>
            <a:off x="1115843" y="888611"/>
            <a:ext cx="10466559" cy="389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6AF6151-774C-D88A-F797-71D61040C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437" y="886850"/>
            <a:ext cx="5181600" cy="536575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78315" indent="0">
              <a:tabLst/>
              <a:defRPr sz="5867" b="1" i="0">
                <a:solidFill>
                  <a:schemeClr val="accent3">
                    <a:alpha val="99000"/>
                  </a:schemeClr>
                </a:solidFill>
                <a:latin typeface="18 VAG Rounded Bold   0739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Google Shape;19;p49">
            <a:extLst>
              <a:ext uri="{FF2B5EF4-FFF2-40B4-BE49-F238E27FC236}">
                <a16:creationId xmlns:a16="http://schemas.microsoft.com/office/drawing/2014/main" id="{EE6D3610-51E7-072A-C443-EB48D2CE05B3}"/>
              </a:ext>
            </a:extLst>
          </p:cNvPr>
          <p:cNvSpPr/>
          <p:nvPr/>
        </p:nvSpPr>
        <p:spPr>
          <a:xfrm>
            <a:off x="330438" y="5084098"/>
            <a:ext cx="4740068" cy="471948"/>
          </a:xfrm>
          <a:prstGeom prst="ellipse">
            <a:avLst/>
          </a:prstGeom>
          <a:solidFill>
            <a:srgbClr val="3A7EA2">
              <a:alpha val="16862"/>
            </a:srgbClr>
          </a:solidFill>
          <a:ln>
            <a:noFill/>
          </a:ln>
        </p:spPr>
        <p:txBody>
          <a:bodyPr spcFirstLastPara="1" wrap="square" lIns="108833" tIns="54400" rIns="108833" bIns="54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62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102920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3AF8-3354-C1AF-87B5-7D4A7143A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1" y="76199"/>
            <a:ext cx="10509504" cy="7680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D4C7F-8368-7F6B-D89B-1288477CF3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8413" y="916710"/>
            <a:ext cx="5303520" cy="5260254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006F8F-A65B-D532-67B0-48E3513EBC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933316"/>
            <a:ext cx="5394960" cy="5243648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77D10F-3A40-C609-3618-CF470B0B02F3}"/>
              </a:ext>
            </a:extLst>
          </p:cNvPr>
          <p:cNvCxnSpPr>
            <a:cxnSpLocks/>
          </p:cNvCxnSpPr>
          <p:nvPr/>
        </p:nvCxnSpPr>
        <p:spPr>
          <a:xfrm>
            <a:off x="1115843" y="888611"/>
            <a:ext cx="10466559" cy="389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7E0520-96D2-C5AA-6269-0C2469184946}"/>
              </a:ext>
            </a:extLst>
          </p:cNvPr>
          <p:cNvCxnSpPr>
            <a:cxnSpLocks/>
          </p:cNvCxnSpPr>
          <p:nvPr/>
        </p:nvCxnSpPr>
        <p:spPr>
          <a:xfrm>
            <a:off x="1115843" y="888611"/>
            <a:ext cx="10466559" cy="389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543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11067-BA44-3904-7E43-138A62BA9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1" y="76199"/>
            <a:ext cx="10509504" cy="7680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714379-5477-4D73-C7EF-823FDEF56496}"/>
              </a:ext>
            </a:extLst>
          </p:cNvPr>
          <p:cNvCxnSpPr>
            <a:cxnSpLocks/>
          </p:cNvCxnSpPr>
          <p:nvPr/>
        </p:nvCxnSpPr>
        <p:spPr>
          <a:xfrm>
            <a:off x="1115843" y="888611"/>
            <a:ext cx="10466559" cy="389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6669C0-8787-EED5-07F5-111A4D70AA8F}"/>
              </a:ext>
            </a:extLst>
          </p:cNvPr>
          <p:cNvCxnSpPr>
            <a:cxnSpLocks/>
          </p:cNvCxnSpPr>
          <p:nvPr/>
        </p:nvCxnSpPr>
        <p:spPr>
          <a:xfrm>
            <a:off x="1115843" y="888611"/>
            <a:ext cx="10466559" cy="389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8115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512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ent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9A3CF7-6031-BD55-66FF-DEF78D03F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7465" y="2306249"/>
            <a:ext cx="8137073" cy="2245505"/>
          </a:xfrm>
        </p:spPr>
        <p:txBody>
          <a:bodyPr>
            <a:noAutofit/>
          </a:bodyPr>
          <a:lstStyle>
            <a:lvl1pPr algn="ctr">
              <a:defRPr sz="8533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830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5D6C36-AF3C-3D5D-85D0-B0BCB39B2FA3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656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tif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1"/>
            </a:gs>
            <a:gs pos="100000">
              <a:srgbClr val="00326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Placeholder 18">
            <a:extLst>
              <a:ext uri="{FF2B5EF4-FFF2-40B4-BE49-F238E27FC236}">
                <a16:creationId xmlns:a16="http://schemas.microsoft.com/office/drawing/2014/main" id="{07444E4B-B667-204F-6CBC-6541042F7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997" y="76200"/>
            <a:ext cx="10509504" cy="768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0BFD2F-B4A1-0BFE-9946-F9ACEA1C1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413" y="916710"/>
            <a:ext cx="11332079" cy="5287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oogle Shape;13;p48">
            <a:extLst>
              <a:ext uri="{FF2B5EF4-FFF2-40B4-BE49-F238E27FC236}">
                <a16:creationId xmlns:a16="http://schemas.microsoft.com/office/drawing/2014/main" id="{86EC8A50-6ED8-8792-AC2D-624D27BA987D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9176" y="6362905"/>
            <a:ext cx="1264675" cy="38946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08B9CA94-F131-E614-7E81-A8439B33C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71201" y="6248400"/>
            <a:ext cx="1320801" cy="2406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75592" tIns="30237" rIns="75592" bIns="30237"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1167" b="0" i="0" dirty="0">
                <a:solidFill>
                  <a:schemeClr val="bg1"/>
                </a:solidFill>
                <a:latin typeface="18 VAG Rounded Thin   55390" pitchFamily="2" charset="0"/>
                <a:ea typeface="+mn-ea"/>
                <a:cs typeface="+mn-cs"/>
              </a:rPr>
              <a:t>Garcia, Yan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6FE450-8072-3EB0-9EC8-CEC906BCB0A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12283" y="6480099"/>
            <a:ext cx="1079717" cy="3779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F0B3E7-42CF-CC16-BDE1-F34A834A2E4D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101600" y="76200"/>
            <a:ext cx="812800" cy="812800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A0FAD0D-407A-AF39-C897-CF71FFDD5768}"/>
              </a:ext>
            </a:extLst>
          </p:cNvPr>
          <p:cNvSpPr txBox="1">
            <a:spLocks/>
          </p:cNvSpPr>
          <p:nvPr/>
        </p:nvSpPr>
        <p:spPr>
          <a:xfrm>
            <a:off x="2243221" y="6512634"/>
            <a:ext cx="7705556" cy="291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685800" rtl="0" eaLnBrk="1" latinLnBrk="0" hangingPunct="1">
              <a:defRPr sz="1507" b="1" i="0" kern="1200">
                <a:solidFill>
                  <a:schemeClr val="accent3"/>
                </a:solidFill>
                <a:latin typeface="18 VAG Rounded Black   09390" pitchFamily="2" charset="0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12-RISC-V Instruction Formats, Part II </a:t>
            </a:r>
            <a:r>
              <a:rPr lang="en-US" dirty="0">
                <a:solidFill>
                  <a:schemeClr val="bg1"/>
                </a:solidFill>
              </a:rPr>
              <a:t>(</a:t>
            </a:r>
            <a:fld id="{3EDD3F8F-BC2B-154F-AF31-E00B26DD77F2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42362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267" b="1" i="0" kern="1200">
          <a:solidFill>
            <a:schemeClr val="bg2">
              <a:alpha val="99099"/>
            </a:schemeClr>
          </a:solidFill>
          <a:latin typeface="18 VAG Rounded Bold   07390" pitchFamily="2" charset="0"/>
          <a:ea typeface="+mj-ea"/>
          <a:cs typeface="+mj-cs"/>
        </a:defRPr>
      </a:lvl1pPr>
    </p:titleStyle>
    <p:bodyStyle>
      <a:lvl1pPr marL="467772" indent="-383108" algn="l" defTabSz="914377" rtl="0" eaLnBrk="1" latinLnBrk="0" hangingPunct="1">
        <a:lnSpc>
          <a:spcPct val="100000"/>
        </a:lnSpc>
        <a:spcBef>
          <a:spcPts val="1000"/>
        </a:spcBef>
        <a:buClrTx/>
        <a:buSzPct val="95000"/>
        <a:buFont typeface="Wingdings" pitchFamily="2" charset="2"/>
        <a:buChar char="§"/>
        <a:tabLst/>
        <a:defRPr sz="3600" b="1" i="0" kern="1200">
          <a:ln>
            <a:noFill/>
          </a:ln>
          <a:solidFill>
            <a:schemeClr val="bg1">
              <a:alpha val="99000"/>
            </a:schemeClr>
          </a:solidFill>
          <a:latin typeface="18 VAG Rounded Bold   07390" pitchFamily="2" charset="0"/>
          <a:ea typeface="+mn-ea"/>
          <a:cs typeface="+mn-cs"/>
        </a:defRPr>
      </a:lvl1pPr>
      <a:lvl2pPr marL="768331" indent="-311143" algn="l" defTabSz="914377" rtl="0" eaLnBrk="1" latinLnBrk="0" hangingPunct="1">
        <a:lnSpc>
          <a:spcPct val="100000"/>
        </a:lnSpc>
        <a:spcBef>
          <a:spcPts val="500"/>
        </a:spcBef>
        <a:buSzPct val="90000"/>
        <a:buFont typeface=".Hiragino Kaku Gothic Interface W3"/>
        <a:buChar char="▫"/>
        <a:tabLst/>
        <a:defRPr sz="3200" b="0" i="0" kern="1200">
          <a:solidFill>
            <a:schemeClr val="accent2"/>
          </a:solidFill>
          <a:latin typeface="18 VAG Rounded Light   02390" pitchFamily="2" charset="0"/>
          <a:ea typeface="+mn-ea"/>
          <a:cs typeface="+mn-cs"/>
        </a:defRPr>
      </a:lvl2pPr>
      <a:lvl3pPr marL="1066773" indent="-298443" algn="l" defTabSz="914377" rtl="0" eaLnBrk="1" latinLnBrk="0" hangingPunct="1">
        <a:lnSpc>
          <a:spcPct val="100000"/>
        </a:lnSpc>
        <a:spcBef>
          <a:spcPts val="500"/>
        </a:spcBef>
        <a:buFont typeface=".Hiragino Kaku Gothic Interface W3"/>
        <a:buChar char="▪"/>
        <a:tabLst/>
        <a:defRPr sz="2800" b="0" i="0" kern="1200">
          <a:solidFill>
            <a:schemeClr val="accent1"/>
          </a:solidFill>
          <a:latin typeface="18 VAG Rounded Light   02390" pitchFamily="2" charset="0"/>
          <a:ea typeface="+mn-ea"/>
          <a:cs typeface="+mn-cs"/>
        </a:defRPr>
      </a:lvl3pPr>
      <a:lvl4pPr marL="1449881" indent="-298443" algn="l" defTabSz="914377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2400" b="0" i="0" kern="1200">
          <a:solidFill>
            <a:schemeClr val="accent3"/>
          </a:solidFill>
          <a:latin typeface="18 VAG Rounded Light   02390" pitchFamily="2" charset="0"/>
          <a:ea typeface="+mn-ea"/>
          <a:cs typeface="+mn-cs"/>
        </a:defRPr>
      </a:lvl4pPr>
      <a:lvl5pPr marL="1763140" indent="-226478" algn="l" defTabSz="914377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2000" b="0" i="0" kern="1200">
          <a:solidFill>
            <a:schemeClr val="bg2"/>
          </a:solidFill>
          <a:latin typeface="18 VAG Rounded Light   02390" pitchFamily="2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riscv.org/technical/specification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A98A-F146-FDBB-1362-B3A7BD3C2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RISC-V Instruction Formats, Part II</a:t>
            </a:r>
          </a:p>
        </p:txBody>
      </p:sp>
    </p:spTree>
    <p:extLst>
      <p:ext uri="{BB962C8B-B14F-4D97-AF65-F5344CB8AC3E}">
        <p14:creationId xmlns:p14="http://schemas.microsoft.com/office/powerpoint/2010/main" val="1044463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564F11-95FD-325A-5C5B-FD8038A95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Updating the Program Counter (PC)</a:t>
            </a:r>
          </a:p>
          <a:p>
            <a:r>
              <a:rPr lang="en-US" dirty="0"/>
              <a:t>B-Format Layout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J-Format Layout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U-Format: Long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Immediates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 err="1">
                <a:solidFill>
                  <a:schemeClr val="bg1">
                    <a:lumMod val="50000"/>
                    <a:alpha val="99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jalr</a:t>
            </a:r>
            <a:r>
              <a:rPr lang="en-US" dirty="0">
                <a:solidFill>
                  <a:schemeClr val="bg1">
                    <a:lumMod val="50000"/>
                    <a:alpha val="99000"/>
                  </a:schemeClr>
                </a:solidFill>
              </a:rPr>
              <a:t>: I-Format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7E76E6-F0BB-4659-02C8-6F7EF33DE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B-Format Layout</a:t>
            </a:r>
          </a:p>
        </p:txBody>
      </p:sp>
    </p:spTree>
    <p:extLst>
      <p:ext uri="{BB962C8B-B14F-4D97-AF65-F5344CB8AC3E}">
        <p14:creationId xmlns:p14="http://schemas.microsoft.com/office/powerpoint/2010/main" val="1156954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24C8C-44F7-5921-3446-A625AA79C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RISC-V Conditional Branches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BBD80-3979-04F4-A84A-0E1DF54BF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413" y="916710"/>
            <a:ext cx="11332079" cy="5638469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Example:		</a:t>
            </a:r>
            <a:r>
              <a:rPr lang="en-US" sz="3200" dirty="0" err="1">
                <a:solidFill>
                  <a:schemeClr val="bg1"/>
                </a:solidFill>
                <a:latin typeface="Courier"/>
                <a:cs typeface="Courier"/>
              </a:rPr>
              <a:t>beq</a:t>
            </a:r>
            <a:r>
              <a:rPr lang="en-US" sz="3200" dirty="0">
                <a:solidFill>
                  <a:schemeClr val="bg1"/>
                </a:solidFill>
                <a:latin typeface="Courier"/>
                <a:cs typeface="Courier"/>
              </a:rPr>
              <a:t>  rs1,rs2,Label</a:t>
            </a:r>
            <a:endParaRPr lang="en-US" sz="3200" dirty="0"/>
          </a:p>
          <a:p>
            <a:r>
              <a:rPr lang="en-US" sz="3200" dirty="0"/>
              <a:t>Conditional branches need:</a:t>
            </a:r>
          </a:p>
          <a:p>
            <a:pPr lvl="1"/>
            <a:r>
              <a:rPr lang="en-US" sz="2800" dirty="0"/>
              <a:t>Two </a:t>
            </a:r>
            <a:r>
              <a:rPr lang="en-US" sz="2800" b="0" dirty="0">
                <a:solidFill>
                  <a:schemeClr val="accent4"/>
                </a:solidFill>
                <a:latin typeface="18 VAG Rounded Light   02390" pitchFamily="2" charset="0"/>
              </a:rPr>
              <a:t>read</a:t>
            </a:r>
            <a:r>
              <a:rPr lang="en-US" sz="2800" dirty="0"/>
              <a:t> registers, </a:t>
            </a:r>
            <a:r>
              <a:rPr lang="en-US" sz="2800" b="0" dirty="0">
                <a:solidFill>
                  <a:schemeClr val="accent4"/>
                </a:solidFill>
                <a:latin typeface="18 VAG Rounded Light   02390" pitchFamily="2" charset="0"/>
              </a:rPr>
              <a:t>no destination</a:t>
            </a:r>
            <a:r>
              <a:rPr lang="en-US" sz="2800" dirty="0"/>
              <a:t> register (like S-Format)</a:t>
            </a:r>
          </a:p>
          <a:p>
            <a:pPr lvl="1"/>
            <a:r>
              <a:rPr lang="en-US" sz="2800" dirty="0"/>
              <a:t>Some way to encode label (i.e., where to jump to)</a:t>
            </a:r>
          </a:p>
          <a:p>
            <a:r>
              <a:rPr lang="en-US" sz="3200" dirty="0"/>
              <a:t>RISC-V uses </a:t>
            </a:r>
            <a:r>
              <a:rPr lang="en-US" sz="3200" b="0" dirty="0">
                <a:solidFill>
                  <a:schemeClr val="accent4"/>
                </a:solidFill>
                <a:latin typeface="18 VAG Rounded Light   02390" pitchFamily="2" charset="0"/>
              </a:rPr>
              <a:t>PC-relative addressing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/>
              <a:t>to encode labels.</a:t>
            </a:r>
          </a:p>
          <a:p>
            <a:pPr lvl="1"/>
            <a:r>
              <a:rPr lang="en-US" sz="2800" dirty="0"/>
              <a:t>If we </a:t>
            </a:r>
            <a:r>
              <a:rPr lang="en-US" sz="2800" i="1" dirty="0"/>
              <a:t>don’t</a:t>
            </a:r>
            <a:r>
              <a:rPr lang="en-US" sz="2800" dirty="0"/>
              <a:t> branch:		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PC = PC + 4</a:t>
            </a:r>
            <a:r>
              <a:rPr lang="en-US" sz="2800" dirty="0"/>
              <a:t> bytes</a:t>
            </a:r>
          </a:p>
          <a:p>
            <a:pPr lvl="1"/>
            <a:r>
              <a:rPr lang="en-US" sz="2800" dirty="0"/>
              <a:t>If we </a:t>
            </a:r>
            <a:r>
              <a:rPr lang="en-US" sz="2800" i="1" dirty="0"/>
              <a:t>do</a:t>
            </a:r>
            <a:r>
              <a:rPr lang="en-US" sz="2800" dirty="0"/>
              <a:t> branch:		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PC = PC +</a:t>
            </a:r>
            <a:r>
              <a:rPr lang="en-US" sz="2800" dirty="0"/>
              <a:t> (relative byte offset to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2800" dirty="0"/>
              <a:t>)</a:t>
            </a:r>
            <a:endParaRPr lang="en-US" sz="2800" b="0" dirty="0">
              <a:solidFill>
                <a:schemeClr val="accent4">
                  <a:alpha val="99000"/>
                </a:schemeClr>
              </a:solidFill>
              <a:latin typeface="18 VAG Rounded Light   02390" pitchFamily="2" charset="0"/>
            </a:endParaRPr>
          </a:p>
          <a:p>
            <a:r>
              <a:rPr lang="en-US" sz="3200" dirty="0"/>
              <a:t>B-Format Fields:</a:t>
            </a:r>
          </a:p>
          <a:p>
            <a:pPr lvl="1"/>
            <a:r>
              <a:rPr lang="en-US" sz="2800" dirty="0"/>
              <a:t>7b (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opcode</a:t>
            </a:r>
            <a:r>
              <a:rPr lang="en-US" sz="2800" dirty="0"/>
              <a:t>) + 3b (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funct3</a:t>
            </a:r>
            <a:r>
              <a:rPr lang="en-US" sz="2800" dirty="0"/>
              <a:t>) + 5b (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rs1</a:t>
            </a:r>
            <a:r>
              <a:rPr lang="en-US" sz="2800" dirty="0"/>
              <a:t>) + 5b (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rs2</a:t>
            </a:r>
            <a:r>
              <a:rPr lang="en-US" sz="2800" dirty="0"/>
              <a:t>) = 20b</a:t>
            </a:r>
          </a:p>
          <a:p>
            <a:pPr lvl="1"/>
            <a:r>
              <a:rPr lang="en-US" sz="2800" dirty="0">
                <a:solidFill>
                  <a:schemeClr val="accent4"/>
                </a:solidFill>
              </a:rPr>
              <a:t>12b immediate field </a:t>
            </a:r>
            <a:r>
              <a:rPr lang="en-US" sz="2800" dirty="0"/>
              <a:t>to represent PC’s </a:t>
            </a:r>
            <a:r>
              <a:rPr lang="en-US" sz="2800" dirty="0">
                <a:solidFill>
                  <a:schemeClr val="accent4"/>
                </a:solidFill>
              </a:rPr>
              <a:t>relative offset</a:t>
            </a:r>
            <a:r>
              <a:rPr lang="en-US" sz="2800" dirty="0"/>
              <a:t>.</a:t>
            </a:r>
          </a:p>
          <a:p>
            <a:pPr lvl="2"/>
            <a:r>
              <a:rPr lang="en-US" sz="2400" dirty="0"/>
              <a:t>Signed two’s complement means we can represent </a:t>
            </a:r>
            <a:r>
              <a:rPr lang="en-US" sz="2400" dirty="0">
                <a:solidFill>
                  <a:schemeClr val="accent4"/>
                </a:solidFill>
              </a:rPr>
              <a:t>± 2</a:t>
            </a:r>
            <a:r>
              <a:rPr lang="en-US" sz="2400" baseline="30000" dirty="0">
                <a:solidFill>
                  <a:schemeClr val="accent4"/>
                </a:solidFill>
              </a:rPr>
              <a:t>11</a:t>
            </a:r>
            <a:r>
              <a:rPr lang="en-US" sz="2400" dirty="0">
                <a:solidFill>
                  <a:schemeClr val="accent4"/>
                </a:solidFill>
              </a:rPr>
              <a:t> “units”</a:t>
            </a:r>
            <a:r>
              <a:rPr lang="en-US" sz="2400" dirty="0"/>
              <a:t> from the PC.</a:t>
            </a:r>
          </a:p>
        </p:txBody>
      </p:sp>
    </p:spTree>
    <p:extLst>
      <p:ext uri="{BB962C8B-B14F-4D97-AF65-F5344CB8AC3E}">
        <p14:creationId xmlns:p14="http://schemas.microsoft.com/office/powerpoint/2010/main" val="187291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A361D-055B-05EA-B04F-15735509E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199"/>
            <a:ext cx="10961593" cy="768096"/>
          </a:xfrm>
        </p:spPr>
        <p:txBody>
          <a:bodyPr>
            <a:normAutofit/>
          </a:bodyPr>
          <a:lstStyle/>
          <a:p>
            <a:r>
              <a:rPr lang="en-US" dirty="0"/>
              <a:t>Scaling the Offset to Maximize Branch Range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93514-6041-14D3-37CB-3D3E4C459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413" y="916710"/>
            <a:ext cx="11778081" cy="5663384"/>
          </a:xfrm>
        </p:spPr>
        <p:txBody>
          <a:bodyPr>
            <a:normAutofit lnSpcReduction="10000"/>
          </a:bodyPr>
          <a:lstStyle/>
          <a:p>
            <a:pPr marL="84137" indent="0">
              <a:buNone/>
            </a:pPr>
            <a:r>
              <a:rPr lang="en-US" sz="3200" dirty="0"/>
              <a:t>The </a:t>
            </a:r>
            <a:r>
              <a:rPr lang="en-US" sz="3200" b="0" dirty="0">
                <a:solidFill>
                  <a:schemeClr val="accent4"/>
                </a:solidFill>
                <a:latin typeface="18 VAG Rounded Light   02390" pitchFamily="2" charset="0"/>
              </a:rPr>
              <a:t>12-bit</a:t>
            </a:r>
            <a:r>
              <a:rPr lang="en-US" sz="3200" dirty="0"/>
              <a:t> immediate field for conditional branches is:</a:t>
            </a:r>
          </a:p>
          <a:p>
            <a:pPr marL="571500" indent="-487363">
              <a:buFont typeface="+mj-lt"/>
              <a:buAutoNum type="alphaUcPeriod"/>
            </a:pPr>
            <a:r>
              <a:rPr lang="en-US" sz="3200" dirty="0"/>
              <a:t>In units of </a:t>
            </a:r>
            <a:r>
              <a:rPr lang="en-US" sz="3200" b="0" dirty="0">
                <a:solidFill>
                  <a:schemeClr val="accent4"/>
                </a:solidFill>
                <a:latin typeface="18 VAG Rounded Light   02390" pitchFamily="2" charset="0"/>
              </a:rPr>
              <a:t>1 byte</a:t>
            </a:r>
            <a:r>
              <a:rPr lang="en-US" sz="3200" dirty="0"/>
              <a:t>.</a:t>
            </a:r>
          </a:p>
          <a:p>
            <a:pPr lvl="1"/>
            <a:r>
              <a:rPr lang="en-US" sz="2800" dirty="0"/>
              <a:t>One branch reaches ± 2</a:t>
            </a:r>
            <a:r>
              <a:rPr lang="en-US" sz="2800" baseline="30000" dirty="0"/>
              <a:t>11</a:t>
            </a:r>
            <a:r>
              <a:rPr lang="en-US" sz="2800" dirty="0"/>
              <a:t> bytes from PC </a:t>
            </a:r>
            <a:r>
              <a:rPr lang="en-US" sz="2800" dirty="0">
                <a:sym typeface="Wingdings" pitchFamily="2" charset="2"/>
              </a:rPr>
              <a:t> </a:t>
            </a:r>
            <a:r>
              <a:rPr lang="en-US" sz="2800" dirty="0">
                <a:solidFill>
                  <a:schemeClr val="accent4"/>
                </a:solidFill>
                <a:sym typeface="Wingdings" pitchFamily="2" charset="2"/>
              </a:rPr>
              <a:t>± 2</a:t>
            </a:r>
            <a:r>
              <a:rPr lang="en-US" sz="2800" baseline="30000" dirty="0">
                <a:solidFill>
                  <a:schemeClr val="accent4"/>
                </a:solidFill>
                <a:sym typeface="Wingdings" pitchFamily="2" charset="2"/>
              </a:rPr>
              <a:t>9</a:t>
            </a:r>
            <a:r>
              <a:rPr lang="en-US" sz="2800" dirty="0">
                <a:solidFill>
                  <a:schemeClr val="accent4"/>
                </a:solidFill>
                <a:sym typeface="Wingdings" pitchFamily="2" charset="2"/>
              </a:rPr>
              <a:t> </a:t>
            </a:r>
            <a:r>
              <a:rPr lang="en-US" sz="2800" dirty="0">
                <a:sym typeface="Wingdings" pitchFamily="2" charset="2"/>
              </a:rPr>
              <a:t>x 32-bit instructions.</a:t>
            </a:r>
            <a:endParaRPr lang="en-US" sz="2800" dirty="0"/>
          </a:p>
          <a:p>
            <a:pPr lvl="2"/>
            <a:r>
              <a:rPr lang="en-US" sz="2400" dirty="0"/>
              <a:t>Never branch into middle of instruction.</a:t>
            </a:r>
          </a:p>
          <a:p>
            <a:pPr lvl="1"/>
            <a:endParaRPr lang="en-US" sz="2800" dirty="0"/>
          </a:p>
          <a:p>
            <a:pPr marL="571500" indent="-487363">
              <a:buFont typeface="+mj-lt"/>
              <a:buAutoNum type="alphaUcPeriod"/>
            </a:pPr>
            <a:r>
              <a:rPr lang="en-US" sz="3200" dirty="0"/>
              <a:t>In units of </a:t>
            </a:r>
            <a:r>
              <a:rPr lang="en-US" sz="3200" b="0" dirty="0">
                <a:solidFill>
                  <a:schemeClr val="accent4">
                    <a:alpha val="99000"/>
                  </a:schemeClr>
                </a:solidFill>
                <a:latin typeface="18 VAG Rounded Light   02390" pitchFamily="2" charset="0"/>
              </a:rPr>
              <a:t>2 bytes</a:t>
            </a:r>
            <a:r>
              <a:rPr lang="en-US" sz="3200" dirty="0"/>
              <a:t> (16-bit “</a:t>
            </a:r>
            <a:r>
              <a:rPr lang="en-US" sz="3200" b="0" dirty="0">
                <a:solidFill>
                  <a:schemeClr val="accent4"/>
                </a:solidFill>
                <a:latin typeface="18 VAG Rounded Light   02390" pitchFamily="2" charset="0"/>
              </a:rPr>
              <a:t>half-words</a:t>
            </a:r>
            <a:r>
              <a:rPr lang="en-US" sz="3200" dirty="0"/>
              <a:t>”).</a:t>
            </a:r>
          </a:p>
          <a:p>
            <a:pPr lvl="1"/>
            <a:r>
              <a:rPr lang="en-US" sz="2800" dirty="0"/>
              <a:t>One branch reaches </a:t>
            </a:r>
            <a:r>
              <a:rPr lang="en-US" sz="2800" dirty="0">
                <a:solidFill>
                  <a:schemeClr val="accent4"/>
                </a:solidFill>
              </a:rPr>
              <a:t>± 2</a:t>
            </a:r>
            <a:r>
              <a:rPr lang="en-US" sz="2800" baseline="30000" dirty="0">
                <a:solidFill>
                  <a:schemeClr val="accent4"/>
                </a:solidFill>
              </a:rPr>
              <a:t>10</a:t>
            </a:r>
            <a:r>
              <a:rPr lang="en-US" sz="2800" dirty="0">
                <a:solidFill>
                  <a:schemeClr val="accent4"/>
                </a:solidFill>
              </a:rPr>
              <a:t> </a:t>
            </a:r>
            <a:r>
              <a:rPr lang="en-US" sz="2800" dirty="0"/>
              <a:t>x 32-b instructions from PC.</a:t>
            </a:r>
          </a:p>
          <a:p>
            <a:pPr lvl="2"/>
            <a:r>
              <a:rPr lang="en-US" sz="2400" dirty="0"/>
              <a:t>Multiply the offset by 2 before adding to the PC.</a:t>
            </a:r>
          </a:p>
          <a:p>
            <a:pPr marL="571500" indent="-487363">
              <a:buFont typeface="+mj-lt"/>
              <a:buAutoNum type="alphaUcPeriod"/>
            </a:pPr>
            <a:r>
              <a:rPr lang="en-US" sz="3200" dirty="0"/>
              <a:t>In units of </a:t>
            </a:r>
            <a:r>
              <a:rPr lang="en-US" sz="3200" b="0" dirty="0">
                <a:solidFill>
                  <a:schemeClr val="accent4"/>
                </a:solidFill>
                <a:latin typeface="18 VAG Rounded Light   02390" pitchFamily="2" charset="0"/>
              </a:rPr>
              <a:t>4 bytes</a:t>
            </a:r>
            <a:r>
              <a:rPr lang="en-US" sz="3200" dirty="0"/>
              <a:t> (32-bit words).</a:t>
            </a:r>
          </a:p>
          <a:p>
            <a:pPr lvl="1"/>
            <a:r>
              <a:rPr lang="en-US" sz="2800" dirty="0"/>
              <a:t>One branch reaches </a:t>
            </a:r>
            <a:r>
              <a:rPr lang="en-US" sz="2800" dirty="0">
                <a:solidFill>
                  <a:schemeClr val="accent4"/>
                </a:solidFill>
              </a:rPr>
              <a:t>± 2</a:t>
            </a:r>
            <a:r>
              <a:rPr lang="en-US" sz="2800" baseline="30000" dirty="0">
                <a:solidFill>
                  <a:schemeClr val="accent4"/>
                </a:solidFill>
              </a:rPr>
              <a:t>11</a:t>
            </a:r>
            <a:r>
              <a:rPr lang="en-US" sz="2800" dirty="0">
                <a:solidFill>
                  <a:schemeClr val="accent4"/>
                </a:solidFill>
              </a:rPr>
              <a:t> </a:t>
            </a:r>
            <a:r>
              <a:rPr lang="en-US" sz="2800" dirty="0"/>
              <a:t>x 32-b instructions from PC.</a:t>
            </a:r>
          </a:p>
          <a:p>
            <a:pPr lvl="2"/>
            <a:r>
              <a:rPr lang="en-US" sz="2400" dirty="0"/>
              <a:t>Multiply the offset by 4 before adding to the PC.</a:t>
            </a:r>
          </a:p>
          <a:p>
            <a:pPr lvl="2"/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D1B78D-F4AB-E2AE-BA42-C234240C2F3D}"/>
              </a:ext>
            </a:extLst>
          </p:cNvPr>
          <p:cNvSpPr txBox="1"/>
          <p:nvPr/>
        </p:nvSpPr>
        <p:spPr>
          <a:xfrm>
            <a:off x="9242154" y="4035972"/>
            <a:ext cx="2949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pollev.com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yanl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7751ECA5-E1EE-E006-F792-C8FA1A33C8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86" t="7793" r="6304" b="8207"/>
          <a:stretch/>
        </p:blipFill>
        <p:spPr>
          <a:xfrm>
            <a:off x="9694860" y="4426788"/>
            <a:ext cx="2434387" cy="243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35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E7A14-6069-BCFD-9E12-1247168D11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C7934D-36AA-1F51-BFBD-6BCE3C228C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fLE1xv4SSVJkYAe9hnWqB?state=opened&amp;flow=Default&amp;onscreen=persist">
            <a:extLst>
              <a:ext uri="{FF2B5EF4-FFF2-40B4-BE49-F238E27FC236}">
                <a16:creationId xmlns:a16="http://schemas.microsoft.com/office/drawing/2014/main" id="{63868319-9965-A1AC-2EF4-973F5555517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01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A361D-055B-05EA-B04F-15735509E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199"/>
            <a:ext cx="10961593" cy="768096"/>
          </a:xfrm>
        </p:spPr>
        <p:txBody>
          <a:bodyPr>
            <a:normAutofit/>
          </a:bodyPr>
          <a:lstStyle/>
          <a:p>
            <a:r>
              <a:rPr lang="en-US" dirty="0"/>
              <a:t>Scaling the Offset to Maximize Branch Range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93514-6041-14D3-37CB-3D3E4C459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413" y="916709"/>
            <a:ext cx="11778081" cy="5865091"/>
          </a:xfrm>
        </p:spPr>
        <p:txBody>
          <a:bodyPr>
            <a:normAutofit lnSpcReduction="10000"/>
          </a:bodyPr>
          <a:lstStyle/>
          <a:p>
            <a:pPr marL="84137" indent="0">
              <a:buNone/>
            </a:pPr>
            <a:r>
              <a:rPr lang="en-US" sz="3200" dirty="0"/>
              <a:t>The </a:t>
            </a:r>
            <a:r>
              <a:rPr lang="en-US" sz="3200" b="0" dirty="0">
                <a:solidFill>
                  <a:schemeClr val="accent4"/>
                </a:solidFill>
                <a:latin typeface="18 VAG Rounded Light   02390" pitchFamily="2" charset="0"/>
              </a:rPr>
              <a:t>12-bit</a:t>
            </a:r>
            <a:r>
              <a:rPr lang="en-US" sz="3200" dirty="0"/>
              <a:t> immediate field for conditional branches is:</a:t>
            </a:r>
          </a:p>
          <a:p>
            <a:pPr marL="571500" indent="-487363">
              <a:buFont typeface="+mj-lt"/>
              <a:buAutoNum type="alphaUcPeriod"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units of </a:t>
            </a:r>
            <a:r>
              <a:rPr lang="en-US" sz="3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1 byte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lvl="1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One branch reaches ± 2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11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bytes from PC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 </a:t>
            </a:r>
            <a:r>
              <a:rPr lang="en-US" sz="2800" dirty="0">
                <a:solidFill>
                  <a:schemeClr val="accent4"/>
                </a:solidFill>
                <a:sym typeface="Wingdings" pitchFamily="2" charset="2"/>
              </a:rPr>
              <a:t>± 2</a:t>
            </a:r>
            <a:r>
              <a:rPr lang="en-US" sz="2800" baseline="30000" dirty="0">
                <a:solidFill>
                  <a:schemeClr val="accent4"/>
                </a:solidFill>
                <a:sym typeface="Wingdings" pitchFamily="2" charset="2"/>
              </a:rPr>
              <a:t>9</a:t>
            </a:r>
            <a:r>
              <a:rPr lang="en-US" sz="2800" dirty="0">
                <a:solidFill>
                  <a:schemeClr val="accent4"/>
                </a:solidFill>
                <a:sym typeface="Wingdings" pitchFamily="2" charset="2"/>
              </a:rPr>
              <a:t>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x 32-bit instructions.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2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Never branch into middle of instruction.</a:t>
            </a:r>
          </a:p>
          <a:p>
            <a:pPr lvl="1">
              <a:buClr>
                <a:schemeClr val="accent2"/>
              </a:buClr>
            </a:pPr>
            <a:r>
              <a:rPr lang="en-US" sz="2800" i="1" dirty="0">
                <a:solidFill>
                  <a:schemeClr val="accent4"/>
                </a:solidFill>
              </a:rPr>
              <a:t>Wasteful</a:t>
            </a:r>
            <a:r>
              <a:rPr lang="en-US" sz="2800" dirty="0"/>
              <a:t>! Lower 2 bits would always be wasted (always 00).</a:t>
            </a:r>
          </a:p>
          <a:p>
            <a:pPr marL="571500" indent="-487363">
              <a:buFont typeface="+mj-lt"/>
              <a:buAutoNum type="alphaUcPeriod"/>
            </a:pPr>
            <a:r>
              <a:rPr lang="en-US" sz="3200" dirty="0"/>
              <a:t>In units of </a:t>
            </a:r>
            <a:r>
              <a:rPr lang="en-US" sz="3200" b="0" dirty="0">
                <a:solidFill>
                  <a:schemeClr val="accent4">
                    <a:alpha val="99000"/>
                  </a:schemeClr>
                </a:solidFill>
                <a:latin typeface="18 VAG Rounded Light   02390" pitchFamily="2" charset="0"/>
              </a:rPr>
              <a:t>2 bytes </a:t>
            </a:r>
            <a:r>
              <a:rPr lang="en-US" sz="3200" dirty="0"/>
              <a:t>(16-bit “</a:t>
            </a:r>
            <a:r>
              <a:rPr lang="en-US" sz="3200" b="0" dirty="0">
                <a:solidFill>
                  <a:schemeClr val="accent4"/>
                </a:solidFill>
                <a:latin typeface="18 VAG Rounded Light   02390" pitchFamily="2" charset="0"/>
              </a:rPr>
              <a:t>half-words</a:t>
            </a:r>
            <a:r>
              <a:rPr lang="en-US" sz="3200" dirty="0"/>
              <a:t>”).</a:t>
            </a:r>
          </a:p>
          <a:p>
            <a:pPr lvl="1"/>
            <a:r>
              <a:rPr lang="en-US" sz="2800" dirty="0"/>
              <a:t>One branch reaches </a:t>
            </a:r>
            <a:r>
              <a:rPr lang="en-US" sz="2800" dirty="0">
                <a:solidFill>
                  <a:schemeClr val="accent4"/>
                </a:solidFill>
              </a:rPr>
              <a:t>± 2</a:t>
            </a:r>
            <a:r>
              <a:rPr lang="en-US" sz="2800" baseline="30000" dirty="0">
                <a:solidFill>
                  <a:schemeClr val="accent4"/>
                </a:solidFill>
              </a:rPr>
              <a:t>10</a:t>
            </a:r>
            <a:r>
              <a:rPr lang="en-US" sz="2800" dirty="0">
                <a:solidFill>
                  <a:schemeClr val="accent4"/>
                </a:solidFill>
              </a:rPr>
              <a:t> </a:t>
            </a:r>
            <a:r>
              <a:rPr lang="en-US" sz="2800" dirty="0"/>
              <a:t>x 32-b instructions from PC.</a:t>
            </a:r>
          </a:p>
          <a:p>
            <a:pPr lvl="2"/>
            <a:r>
              <a:rPr lang="en-US" sz="2400" dirty="0"/>
              <a:t>Multiply the offset by 2 before adding to the PC.</a:t>
            </a:r>
          </a:p>
          <a:p>
            <a:pPr marL="571500" indent="-487363">
              <a:buFont typeface="+mj-lt"/>
              <a:buAutoNum type="alphaUcPeriod"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units of </a:t>
            </a:r>
            <a:r>
              <a:rPr lang="en-US" sz="3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4 bytes </a:t>
            </a:r>
            <a:r>
              <a:rPr lang="en-US" sz="32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</a:rPr>
              <a:t>(32-bit words).</a:t>
            </a:r>
          </a:p>
          <a:p>
            <a:pPr lvl="1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One branch reaches </a:t>
            </a:r>
            <a:r>
              <a:rPr lang="en-US" sz="2800" dirty="0">
                <a:solidFill>
                  <a:schemeClr val="accent4"/>
                </a:solidFill>
              </a:rPr>
              <a:t>± 2</a:t>
            </a:r>
            <a:r>
              <a:rPr lang="en-US" sz="2800" baseline="30000" dirty="0">
                <a:solidFill>
                  <a:schemeClr val="accent4"/>
                </a:solidFill>
              </a:rPr>
              <a:t>11</a:t>
            </a:r>
            <a:r>
              <a:rPr lang="en-US" sz="2800" dirty="0">
                <a:solidFill>
                  <a:schemeClr val="accent4"/>
                </a:solidFill>
              </a:rPr>
              <a:t>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 32-b instructions from PC.</a:t>
            </a:r>
          </a:p>
          <a:p>
            <a:pPr lvl="2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Multiply the offset by 4 before adding to the PC.</a:t>
            </a:r>
          </a:p>
          <a:p>
            <a:pPr lvl="1">
              <a:buClr>
                <a:schemeClr val="accent2"/>
              </a:buClr>
            </a:pPr>
            <a:r>
              <a:rPr lang="en-US" sz="2800" dirty="0"/>
              <a:t>Does not support 16-bit compressed instructions!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2"/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F4D520-93EB-0517-F2B4-F3A6E34055A8}"/>
              </a:ext>
            </a:extLst>
          </p:cNvPr>
          <p:cNvSpPr txBox="1"/>
          <p:nvPr/>
        </p:nvSpPr>
        <p:spPr>
          <a:xfrm>
            <a:off x="188259" y="1416426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solidFill>
                  <a:schemeClr val="accent1"/>
                </a:solidFill>
                <a:latin typeface="18 VAG Rounded Light   02390" pitchFamily="2" charset="0"/>
              </a:rPr>
              <a:t>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67FF14-77F6-8310-A6B4-235ECAFA312A}"/>
              </a:ext>
            </a:extLst>
          </p:cNvPr>
          <p:cNvSpPr txBox="1"/>
          <p:nvPr/>
        </p:nvSpPr>
        <p:spPr>
          <a:xfrm>
            <a:off x="188259" y="472904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solidFill>
                  <a:schemeClr val="accent1"/>
                </a:solidFill>
                <a:latin typeface="18 VAG Rounded Light   02390" pitchFamily="2" charset="0"/>
              </a:rPr>
              <a:t>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ADB989-3428-90CB-82E7-6FD603398CEC}"/>
              </a:ext>
            </a:extLst>
          </p:cNvPr>
          <p:cNvSpPr txBox="1"/>
          <p:nvPr/>
        </p:nvSpPr>
        <p:spPr>
          <a:xfrm>
            <a:off x="188259" y="3325906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solidFill>
                  <a:schemeClr val="accent1"/>
                </a:solidFill>
                <a:latin typeface="18 VAG Rounded Light   02390" pitchFamily="2" charset="0"/>
              </a:rPr>
              <a:t>✅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527E24-48C8-AEE3-6802-A8F6852BB138}"/>
              </a:ext>
            </a:extLst>
          </p:cNvPr>
          <p:cNvSpPr/>
          <p:nvPr/>
        </p:nvSpPr>
        <p:spPr>
          <a:xfrm>
            <a:off x="8573984" y="4337042"/>
            <a:ext cx="3492509" cy="1919446"/>
          </a:xfrm>
          <a:prstGeom prst="rect">
            <a:avLst/>
          </a:prstGeom>
          <a:solidFill>
            <a:schemeClr val="accent3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2400" dirty="0">
                <a:latin typeface="18 VAG Rounded Light   02390" pitchFamily="2" charset="0"/>
              </a:rPr>
              <a:t>Branch immediate range</a:t>
            </a:r>
            <a:br>
              <a:rPr lang="en-US" sz="2400" dirty="0">
                <a:latin typeface="18 VAG Rounded Light   02390" pitchFamily="2" charset="0"/>
              </a:rPr>
            </a:br>
            <a:r>
              <a:rPr lang="en-US" sz="2400" dirty="0">
                <a:latin typeface="18 VAG Rounded Light   02390" pitchFamily="2" charset="0"/>
              </a:rPr>
              <a:t>[-2048, +2047] represents PC relative offsets [-4096, +4094] in 2-byte increments.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55C7D9-A710-CA67-F5FF-318792CDD7F0}"/>
              </a:ext>
            </a:extLst>
          </p:cNvPr>
          <p:cNvSpPr/>
          <p:nvPr/>
        </p:nvSpPr>
        <p:spPr>
          <a:xfrm>
            <a:off x="213533" y="1416426"/>
            <a:ext cx="672353" cy="687900"/>
          </a:xfrm>
          <a:prstGeom prst="rect">
            <a:avLst/>
          </a:prstGeom>
          <a:solidFill>
            <a:srgbClr val="000000">
              <a:alpha val="59216"/>
            </a:srgbClr>
          </a:solidFill>
          <a:ln w="28575">
            <a:noFill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37F500-4070-1F57-C4EB-739C09C6AF51}"/>
              </a:ext>
            </a:extLst>
          </p:cNvPr>
          <p:cNvSpPr/>
          <p:nvPr/>
        </p:nvSpPr>
        <p:spPr>
          <a:xfrm>
            <a:off x="213533" y="4608865"/>
            <a:ext cx="672353" cy="687900"/>
          </a:xfrm>
          <a:prstGeom prst="rect">
            <a:avLst/>
          </a:prstGeom>
          <a:solidFill>
            <a:srgbClr val="000000">
              <a:alpha val="59216"/>
            </a:srgbClr>
          </a:solidFill>
          <a:ln w="28575">
            <a:noFill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83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DD4FB-A9C7-8F27-76CA-34A16CDDC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RISC-V Feature: 16-bit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33492-32FB-A7A8-35E4-02F69C8E1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RISC-V Base ISA for RV32, RV64, RV128 all have 32-bit wide instructions, but it supports extensions:</a:t>
            </a:r>
          </a:p>
          <a:p>
            <a:pPr lvl="1"/>
            <a:r>
              <a:rPr lang="en-US" sz="2800" dirty="0"/>
              <a:t>16b compressed instructions</a:t>
            </a:r>
          </a:p>
          <a:p>
            <a:pPr lvl="1"/>
            <a:r>
              <a:rPr lang="en-US" sz="2800" dirty="0"/>
              <a:t>Variable-length instructions that are multiples of 16b in length</a:t>
            </a:r>
          </a:p>
          <a:p>
            <a:r>
              <a:rPr lang="en-US" sz="3200" dirty="0"/>
              <a:t>RISC-V therefore </a:t>
            </a:r>
            <a:r>
              <a:rPr lang="en-US" sz="3200" i="1" dirty="0">
                <a:solidFill>
                  <a:schemeClr val="accent4"/>
                </a:solidFill>
              </a:rPr>
              <a:t>scales the branch offset by 2 bytes</a:t>
            </a:r>
            <a:r>
              <a:rPr lang="en-US" sz="3200" dirty="0"/>
              <a:t>, even when there are no 16b instructions!</a:t>
            </a:r>
          </a:p>
          <a:p>
            <a:r>
              <a:rPr lang="en-US" sz="3200" dirty="0"/>
              <a:t>Implications for this class (which uses RISC-V processors that only support 32-bit instructions):</a:t>
            </a:r>
          </a:p>
          <a:p>
            <a:pPr lvl="1"/>
            <a:r>
              <a:rPr lang="en-US" sz="2800" dirty="0"/>
              <a:t>Half of the possible branch targets will be errors.</a:t>
            </a:r>
          </a:p>
          <a:p>
            <a:pPr lvl="1"/>
            <a:r>
              <a:rPr lang="en-US" sz="2800" dirty="0"/>
              <a:t>RISC-V Conditional Branches can only reach ±2</a:t>
            </a:r>
            <a:r>
              <a:rPr lang="en-US" sz="2800" baseline="30000" dirty="0"/>
              <a:t>10</a:t>
            </a:r>
            <a:r>
              <a:rPr lang="en-US" sz="2800" dirty="0"/>
              <a:t> 32-bit instructions on either side of PC.</a:t>
            </a:r>
          </a:p>
        </p:txBody>
      </p:sp>
    </p:spTree>
    <p:extLst>
      <p:ext uri="{BB962C8B-B14F-4D97-AF65-F5344CB8AC3E}">
        <p14:creationId xmlns:p14="http://schemas.microsoft.com/office/powerpoint/2010/main" val="181785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27A5B-28F7-78D0-CFAB-0E3BCFB30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B-Format Instruction Layout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68BD62-AAB8-7264-850E-08CFCB142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413" y="916711"/>
            <a:ext cx="11332079" cy="768096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en-US" sz="3200" b="0" dirty="0">
                <a:solidFill>
                  <a:schemeClr val="accent4"/>
                </a:solidFill>
                <a:latin typeface="18 VAG Rounded Light   02390" pitchFamily="2" charset="0"/>
              </a:rPr>
              <a:t>B-Format</a:t>
            </a:r>
            <a:r>
              <a:rPr lang="en-US" sz="3200" dirty="0"/>
              <a:t> (textbook: </a:t>
            </a:r>
            <a:r>
              <a:rPr lang="en-US" sz="3200" b="0" dirty="0">
                <a:solidFill>
                  <a:schemeClr val="accent4"/>
                </a:solidFill>
                <a:latin typeface="18 VAG Rounded Light   02390" pitchFamily="2" charset="0"/>
              </a:rPr>
              <a:t>SB-Type</a:t>
            </a:r>
            <a:r>
              <a:rPr lang="en-US" sz="3200" dirty="0"/>
              <a:t>) close to S-Format: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EC7A885-4759-2A45-1438-35C483588C9A}"/>
              </a:ext>
            </a:extLst>
          </p:cNvPr>
          <p:cNvSpPr/>
          <p:nvPr/>
        </p:nvSpPr>
        <p:spPr>
          <a:xfrm>
            <a:off x="2675242" y="1357106"/>
            <a:ext cx="68415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5007" indent="-75007" algn="ctr"/>
            <a:r>
              <a:rPr lang="en-US" sz="3600" b="1" dirty="0" err="1">
                <a:solidFill>
                  <a:schemeClr val="bg1"/>
                </a:solidFill>
                <a:latin typeface="Courier"/>
                <a:cs typeface="Courier"/>
              </a:rPr>
              <a:t>opname</a:t>
            </a:r>
            <a:r>
              <a:rPr lang="en-US" sz="3600" b="1" dirty="0">
                <a:solidFill>
                  <a:schemeClr val="bg1"/>
                </a:solidFill>
                <a:latin typeface="Courier"/>
                <a:cs typeface="Courier"/>
              </a:rPr>
              <a:t>  rs1,rs2,Label</a:t>
            </a:r>
            <a:endParaRPr lang="en-US" sz="3600" b="1" dirty="0">
              <a:solidFill>
                <a:schemeClr val="accent5"/>
              </a:solidFill>
              <a:latin typeface="Courier"/>
              <a:cs typeface="Courier"/>
            </a:endParaRPr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F021557B-519D-A4F8-E134-1E1114D77D79}"/>
              </a:ext>
            </a:extLst>
          </p:cNvPr>
          <p:cNvSpPr/>
          <p:nvPr/>
        </p:nvSpPr>
        <p:spPr>
          <a:xfrm rot="16200000">
            <a:off x="8128427" y="2423938"/>
            <a:ext cx="173736" cy="1602396"/>
          </a:xfrm>
          <a:prstGeom prst="leftBrace">
            <a:avLst>
              <a:gd name="adj1" fmla="val 8333"/>
              <a:gd name="adj2" fmla="val 50139"/>
            </a:avLst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28FC0F71-6DD0-E1B3-7C8E-B2B930710265}"/>
              </a:ext>
            </a:extLst>
          </p:cNvPr>
          <p:cNvSpPr/>
          <p:nvPr/>
        </p:nvSpPr>
        <p:spPr>
          <a:xfrm rot="16200000">
            <a:off x="1937820" y="2088869"/>
            <a:ext cx="173736" cy="2272532"/>
          </a:xfrm>
          <a:prstGeom prst="leftBrace">
            <a:avLst>
              <a:gd name="adj1" fmla="val 8333"/>
              <a:gd name="adj2" fmla="val 15518"/>
            </a:avLst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E80FEB9A-A1A8-E13C-0801-669590A640FE}"/>
              </a:ext>
            </a:extLst>
          </p:cNvPr>
          <p:cNvSpPr/>
          <p:nvPr/>
        </p:nvSpPr>
        <p:spPr>
          <a:xfrm>
            <a:off x="1243584" y="3306714"/>
            <a:ext cx="317984" cy="239284"/>
          </a:xfrm>
          <a:custGeom>
            <a:avLst/>
            <a:gdLst>
              <a:gd name="connsiteX0" fmla="*/ 0 w 317984"/>
              <a:gd name="connsiteY0" fmla="*/ 0 h 1463040"/>
              <a:gd name="connsiteX1" fmla="*/ 48768 w 317984"/>
              <a:gd name="connsiteY1" fmla="*/ 402336 h 1463040"/>
              <a:gd name="connsiteX2" fmla="*/ 73152 w 317984"/>
              <a:gd name="connsiteY2" fmla="*/ 548640 h 1463040"/>
              <a:gd name="connsiteX3" fmla="*/ 85344 w 317984"/>
              <a:gd name="connsiteY3" fmla="*/ 609600 h 1463040"/>
              <a:gd name="connsiteX4" fmla="*/ 97536 w 317984"/>
              <a:gd name="connsiteY4" fmla="*/ 707136 h 1463040"/>
              <a:gd name="connsiteX5" fmla="*/ 121920 w 317984"/>
              <a:gd name="connsiteY5" fmla="*/ 877824 h 1463040"/>
              <a:gd name="connsiteX6" fmla="*/ 146304 w 317984"/>
              <a:gd name="connsiteY6" fmla="*/ 1060704 h 1463040"/>
              <a:gd name="connsiteX7" fmla="*/ 158496 w 317984"/>
              <a:gd name="connsiteY7" fmla="*/ 1121664 h 1463040"/>
              <a:gd name="connsiteX8" fmla="*/ 182880 w 317984"/>
              <a:gd name="connsiteY8" fmla="*/ 1194816 h 1463040"/>
              <a:gd name="connsiteX9" fmla="*/ 219456 w 317984"/>
              <a:gd name="connsiteY9" fmla="*/ 1267968 h 1463040"/>
              <a:gd name="connsiteX10" fmla="*/ 268224 w 317984"/>
              <a:gd name="connsiteY10" fmla="*/ 1341120 h 1463040"/>
              <a:gd name="connsiteX11" fmla="*/ 292608 w 317984"/>
              <a:gd name="connsiteY11" fmla="*/ 1377696 h 1463040"/>
              <a:gd name="connsiteX12" fmla="*/ 316992 w 317984"/>
              <a:gd name="connsiteY12" fmla="*/ 1438656 h 1463040"/>
              <a:gd name="connsiteX13" fmla="*/ 316992 w 317984"/>
              <a:gd name="connsiteY13" fmla="*/ 1463040 h 146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984" h="1463040">
                <a:moveTo>
                  <a:pt x="0" y="0"/>
                </a:moveTo>
                <a:cubicBezTo>
                  <a:pt x="14889" y="134005"/>
                  <a:pt x="27719" y="269024"/>
                  <a:pt x="48768" y="402336"/>
                </a:cubicBezTo>
                <a:cubicBezTo>
                  <a:pt x="56479" y="451172"/>
                  <a:pt x="63456" y="500159"/>
                  <a:pt x="73152" y="548640"/>
                </a:cubicBezTo>
                <a:cubicBezTo>
                  <a:pt x="77216" y="568960"/>
                  <a:pt x="82193" y="589119"/>
                  <a:pt x="85344" y="609600"/>
                </a:cubicBezTo>
                <a:cubicBezTo>
                  <a:pt x="90326" y="641984"/>
                  <a:pt x="94106" y="674551"/>
                  <a:pt x="97536" y="707136"/>
                </a:cubicBezTo>
                <a:cubicBezTo>
                  <a:pt x="113974" y="863293"/>
                  <a:pt x="94651" y="796016"/>
                  <a:pt x="121920" y="877824"/>
                </a:cubicBezTo>
                <a:cubicBezTo>
                  <a:pt x="132962" y="977205"/>
                  <a:pt x="130668" y="974706"/>
                  <a:pt x="146304" y="1060704"/>
                </a:cubicBezTo>
                <a:cubicBezTo>
                  <a:pt x="150011" y="1081092"/>
                  <a:pt x="153044" y="1101672"/>
                  <a:pt x="158496" y="1121664"/>
                </a:cubicBezTo>
                <a:cubicBezTo>
                  <a:pt x="165259" y="1146461"/>
                  <a:pt x="168623" y="1173430"/>
                  <a:pt x="182880" y="1194816"/>
                </a:cubicBezTo>
                <a:cubicBezTo>
                  <a:pt x="291130" y="1357190"/>
                  <a:pt x="135328" y="1116537"/>
                  <a:pt x="219456" y="1267968"/>
                </a:cubicBezTo>
                <a:cubicBezTo>
                  <a:pt x="233688" y="1293586"/>
                  <a:pt x="251968" y="1316736"/>
                  <a:pt x="268224" y="1341120"/>
                </a:cubicBezTo>
                <a:cubicBezTo>
                  <a:pt x="276352" y="1353312"/>
                  <a:pt x="287166" y="1364091"/>
                  <a:pt x="292608" y="1377696"/>
                </a:cubicBezTo>
                <a:cubicBezTo>
                  <a:pt x="300736" y="1398016"/>
                  <a:pt x="310980" y="1417613"/>
                  <a:pt x="316992" y="1438656"/>
                </a:cubicBezTo>
                <a:cubicBezTo>
                  <a:pt x="319225" y="1446471"/>
                  <a:pt x="316992" y="1454912"/>
                  <a:pt x="316992" y="1463040"/>
                </a:cubicBezTo>
              </a:path>
            </a:pathLst>
          </a:custGeom>
          <a:noFill/>
          <a:ln w="28575">
            <a:solidFill>
              <a:schemeClr val="accent5"/>
            </a:solidFill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3137922E-F670-E6E3-2092-6CE572D02F39}"/>
              </a:ext>
            </a:extLst>
          </p:cNvPr>
          <p:cNvSpPr/>
          <p:nvPr/>
        </p:nvSpPr>
        <p:spPr>
          <a:xfrm>
            <a:off x="8119872" y="3306714"/>
            <a:ext cx="158575" cy="239284"/>
          </a:xfrm>
          <a:custGeom>
            <a:avLst/>
            <a:gdLst>
              <a:gd name="connsiteX0" fmla="*/ 109728 w 158575"/>
              <a:gd name="connsiteY0" fmla="*/ 0 h 1463040"/>
              <a:gd name="connsiteX1" fmla="*/ 158496 w 158575"/>
              <a:gd name="connsiteY1" fmla="*/ 792480 h 1463040"/>
              <a:gd name="connsiteX2" fmla="*/ 146304 w 158575"/>
              <a:gd name="connsiteY2" fmla="*/ 865632 h 1463040"/>
              <a:gd name="connsiteX3" fmla="*/ 134112 w 158575"/>
              <a:gd name="connsiteY3" fmla="*/ 950976 h 1463040"/>
              <a:gd name="connsiteX4" fmla="*/ 109728 w 158575"/>
              <a:gd name="connsiteY4" fmla="*/ 1060704 h 1463040"/>
              <a:gd name="connsiteX5" fmla="*/ 73152 w 158575"/>
              <a:gd name="connsiteY5" fmla="*/ 1182624 h 1463040"/>
              <a:gd name="connsiteX6" fmla="*/ 48768 w 158575"/>
              <a:gd name="connsiteY6" fmla="*/ 1316736 h 1463040"/>
              <a:gd name="connsiteX7" fmla="*/ 12192 w 158575"/>
              <a:gd name="connsiteY7" fmla="*/ 1438656 h 1463040"/>
              <a:gd name="connsiteX8" fmla="*/ 0 w 158575"/>
              <a:gd name="connsiteY8" fmla="*/ 1463040 h 146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575" h="1463040">
                <a:moveTo>
                  <a:pt x="109728" y="0"/>
                </a:moveTo>
                <a:cubicBezTo>
                  <a:pt x="125984" y="264160"/>
                  <a:pt x="147323" y="528056"/>
                  <a:pt x="158496" y="792480"/>
                </a:cubicBezTo>
                <a:cubicBezTo>
                  <a:pt x="159540" y="817178"/>
                  <a:pt x="150063" y="841199"/>
                  <a:pt x="146304" y="865632"/>
                </a:cubicBezTo>
                <a:cubicBezTo>
                  <a:pt x="141934" y="894035"/>
                  <a:pt x="138836" y="922630"/>
                  <a:pt x="134112" y="950976"/>
                </a:cubicBezTo>
                <a:cubicBezTo>
                  <a:pt x="129761" y="977079"/>
                  <a:pt x="117948" y="1033304"/>
                  <a:pt x="109728" y="1060704"/>
                </a:cubicBezTo>
                <a:cubicBezTo>
                  <a:pt x="83678" y="1147539"/>
                  <a:pt x="89210" y="1110364"/>
                  <a:pt x="73152" y="1182624"/>
                </a:cubicBezTo>
                <a:cubicBezTo>
                  <a:pt x="47000" y="1300308"/>
                  <a:pt x="75237" y="1184393"/>
                  <a:pt x="48768" y="1316736"/>
                </a:cubicBezTo>
                <a:cubicBezTo>
                  <a:pt x="42934" y="1345904"/>
                  <a:pt x="22559" y="1417922"/>
                  <a:pt x="12192" y="1438656"/>
                </a:cubicBezTo>
                <a:lnTo>
                  <a:pt x="0" y="1463040"/>
                </a:lnTo>
              </a:path>
            </a:pathLst>
          </a:custGeom>
          <a:noFill/>
          <a:ln w="28575">
            <a:solidFill>
              <a:schemeClr val="accent5"/>
            </a:solidFill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5D05537-4267-296B-AFD1-D6F50BD6EA16}"/>
              </a:ext>
            </a:extLst>
          </p:cNvPr>
          <p:cNvSpPr/>
          <p:nvPr/>
        </p:nvSpPr>
        <p:spPr>
          <a:xfrm>
            <a:off x="9501737" y="992065"/>
            <a:ext cx="2576555" cy="1051179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>
              <a:lnSpc>
                <a:spcPct val="90000"/>
              </a:lnSpc>
            </a:pPr>
            <a:r>
              <a:rPr lang="en-US" sz="2000" dirty="0">
                <a:solidFill>
                  <a:schemeClr val="accent2"/>
                </a:solidFill>
                <a:latin typeface="18 VAG Rounded Light   02390" pitchFamily="2" charset="0"/>
              </a:rPr>
              <a:t>All </a:t>
            </a:r>
            <a:r>
              <a:rPr lang="en-US" sz="2000" i="1" dirty="0">
                <a:solidFill>
                  <a:schemeClr val="accent2"/>
                </a:solidFill>
                <a:latin typeface="18 VAG Rounded Light   02390" pitchFamily="2" charset="0"/>
              </a:rPr>
              <a:t>conditional</a:t>
            </a:r>
            <a:r>
              <a:rPr lang="en-US" sz="2000" dirty="0">
                <a:solidFill>
                  <a:schemeClr val="accent2"/>
                </a:solidFill>
                <a:latin typeface="18 VAG Rounded Light   02390" pitchFamily="2" charset="0"/>
              </a:rPr>
              <a:t> branch instructions have opcode </a:t>
            </a:r>
            <a:r>
              <a:rPr lang="en-US" sz="2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1100011</a:t>
            </a:r>
            <a:r>
              <a:rPr lang="en-US" sz="2000" dirty="0">
                <a:solidFill>
                  <a:schemeClr val="accent2"/>
                </a:solidFill>
                <a:latin typeface="18 VAG Rounded Light   02390" pitchFamily="2" charset="0"/>
              </a:rPr>
              <a:t>.</a:t>
            </a:r>
          </a:p>
        </p:txBody>
      </p:sp>
      <p:sp>
        <p:nvSpPr>
          <p:cNvPr id="57" name="Left Brace 56">
            <a:extLst>
              <a:ext uri="{FF2B5EF4-FFF2-40B4-BE49-F238E27FC236}">
                <a16:creationId xmlns:a16="http://schemas.microsoft.com/office/drawing/2014/main" id="{C642DF9B-BB62-6C64-9D37-F7D476FD9DA5}"/>
              </a:ext>
            </a:extLst>
          </p:cNvPr>
          <p:cNvSpPr/>
          <p:nvPr/>
        </p:nvSpPr>
        <p:spPr>
          <a:xfrm rot="5400000">
            <a:off x="10076768" y="1050174"/>
            <a:ext cx="173736" cy="2261460"/>
          </a:xfrm>
          <a:prstGeom prst="leftBrace">
            <a:avLst>
              <a:gd name="adj1" fmla="val 8333"/>
              <a:gd name="adj2" fmla="val 49854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5CD941D-0E49-0F6D-CA25-D8A9314605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6500394"/>
              </p:ext>
            </p:extLst>
          </p:nvPr>
        </p:nvGraphicFramePr>
        <p:xfrm>
          <a:off x="899841" y="2227221"/>
          <a:ext cx="10392318" cy="984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9520">
                  <a:extLst>
                    <a:ext uri="{9D8B030D-6E8A-4147-A177-3AD203B41FA5}">
                      <a16:colId xmlns:a16="http://schemas.microsoft.com/office/drawing/2014/main" val="1624853830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888743132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928495398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4258887520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4279900494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797878386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3004986411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62611582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1657610230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2935468491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1797088917"/>
                    </a:ext>
                  </a:extLst>
                </a:gridCol>
                <a:gridCol w="487140">
                  <a:extLst>
                    <a:ext uri="{9D8B030D-6E8A-4147-A177-3AD203B41FA5}">
                      <a16:colId xmlns:a16="http://schemas.microsoft.com/office/drawing/2014/main" val="953689441"/>
                    </a:ext>
                  </a:extLst>
                </a:gridCol>
                <a:gridCol w="487140">
                  <a:extLst>
                    <a:ext uri="{9D8B030D-6E8A-4147-A177-3AD203B41FA5}">
                      <a16:colId xmlns:a16="http://schemas.microsoft.com/office/drawing/2014/main" val="1552716741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2842259910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264973538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3901696933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2051879303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854787181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3270592488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2901077752"/>
                    </a:ext>
                  </a:extLst>
                </a:gridCol>
                <a:gridCol w="649518">
                  <a:extLst>
                    <a:ext uri="{9D8B030D-6E8A-4147-A177-3AD203B41FA5}">
                      <a16:colId xmlns:a16="http://schemas.microsoft.com/office/drawing/2014/main" val="4059237148"/>
                    </a:ext>
                  </a:extLst>
                </a:gridCol>
              </a:tblGrid>
              <a:tr h="333922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741400"/>
                  </a:ext>
                </a:extLst>
              </a:tr>
              <a:tr h="306168"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[12|10:5]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rs2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rs1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funct3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[4:1|11]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588811"/>
                  </a:ext>
                </a:extLst>
              </a:tr>
              <a:tr h="319480"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27547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4305AE1-6716-74D0-8FDA-497F54D76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925089"/>
              </p:ext>
            </p:extLst>
          </p:nvPr>
        </p:nvGraphicFramePr>
        <p:xfrm>
          <a:off x="6083026" y="5500576"/>
          <a:ext cx="5717738" cy="6621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9826">
                  <a:extLst>
                    <a:ext uri="{9D8B030D-6E8A-4147-A177-3AD203B41FA5}">
                      <a16:colId xmlns:a16="http://schemas.microsoft.com/office/drawing/2014/main" val="2658391398"/>
                    </a:ext>
                  </a:extLst>
                </a:gridCol>
                <a:gridCol w="439826">
                  <a:extLst>
                    <a:ext uri="{9D8B030D-6E8A-4147-A177-3AD203B41FA5}">
                      <a16:colId xmlns:a16="http://schemas.microsoft.com/office/drawing/2014/main" val="1642281621"/>
                    </a:ext>
                  </a:extLst>
                </a:gridCol>
                <a:gridCol w="439826">
                  <a:extLst>
                    <a:ext uri="{9D8B030D-6E8A-4147-A177-3AD203B41FA5}">
                      <a16:colId xmlns:a16="http://schemas.microsoft.com/office/drawing/2014/main" val="113609824"/>
                    </a:ext>
                  </a:extLst>
                </a:gridCol>
                <a:gridCol w="439826">
                  <a:extLst>
                    <a:ext uri="{9D8B030D-6E8A-4147-A177-3AD203B41FA5}">
                      <a16:colId xmlns:a16="http://schemas.microsoft.com/office/drawing/2014/main" val="2348219326"/>
                    </a:ext>
                  </a:extLst>
                </a:gridCol>
                <a:gridCol w="439826">
                  <a:extLst>
                    <a:ext uri="{9D8B030D-6E8A-4147-A177-3AD203B41FA5}">
                      <a16:colId xmlns:a16="http://schemas.microsoft.com/office/drawing/2014/main" val="2708870183"/>
                    </a:ext>
                  </a:extLst>
                </a:gridCol>
                <a:gridCol w="439826">
                  <a:extLst>
                    <a:ext uri="{9D8B030D-6E8A-4147-A177-3AD203B41FA5}">
                      <a16:colId xmlns:a16="http://schemas.microsoft.com/office/drawing/2014/main" val="1921219172"/>
                    </a:ext>
                  </a:extLst>
                </a:gridCol>
                <a:gridCol w="439826">
                  <a:extLst>
                    <a:ext uri="{9D8B030D-6E8A-4147-A177-3AD203B41FA5}">
                      <a16:colId xmlns:a16="http://schemas.microsoft.com/office/drawing/2014/main" val="1606175374"/>
                    </a:ext>
                  </a:extLst>
                </a:gridCol>
                <a:gridCol w="439826">
                  <a:extLst>
                    <a:ext uri="{9D8B030D-6E8A-4147-A177-3AD203B41FA5}">
                      <a16:colId xmlns:a16="http://schemas.microsoft.com/office/drawing/2014/main" val="273768641"/>
                    </a:ext>
                  </a:extLst>
                </a:gridCol>
                <a:gridCol w="439826">
                  <a:extLst>
                    <a:ext uri="{9D8B030D-6E8A-4147-A177-3AD203B41FA5}">
                      <a16:colId xmlns:a16="http://schemas.microsoft.com/office/drawing/2014/main" val="1477844159"/>
                    </a:ext>
                  </a:extLst>
                </a:gridCol>
                <a:gridCol w="439826">
                  <a:extLst>
                    <a:ext uri="{9D8B030D-6E8A-4147-A177-3AD203B41FA5}">
                      <a16:colId xmlns:a16="http://schemas.microsoft.com/office/drawing/2014/main" val="2458725991"/>
                    </a:ext>
                  </a:extLst>
                </a:gridCol>
                <a:gridCol w="439826">
                  <a:extLst>
                    <a:ext uri="{9D8B030D-6E8A-4147-A177-3AD203B41FA5}">
                      <a16:colId xmlns:a16="http://schemas.microsoft.com/office/drawing/2014/main" val="3212793701"/>
                    </a:ext>
                  </a:extLst>
                </a:gridCol>
                <a:gridCol w="439826">
                  <a:extLst>
                    <a:ext uri="{9D8B030D-6E8A-4147-A177-3AD203B41FA5}">
                      <a16:colId xmlns:a16="http://schemas.microsoft.com/office/drawing/2014/main" val="2385151387"/>
                    </a:ext>
                  </a:extLst>
                </a:gridCol>
                <a:gridCol w="439826">
                  <a:extLst>
                    <a:ext uri="{9D8B030D-6E8A-4147-A177-3AD203B41FA5}">
                      <a16:colId xmlns:a16="http://schemas.microsoft.com/office/drawing/2014/main" val="1550454087"/>
                    </a:ext>
                  </a:extLst>
                </a:gridCol>
              </a:tblGrid>
              <a:tr h="166961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2754568"/>
                  </a:ext>
                </a:extLst>
              </a:tr>
              <a:tr h="158496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accent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accent3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accent3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accent3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accent3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accent3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accent3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5934361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67ED1BC-D65F-6621-C2BC-D99E44DF23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875810"/>
              </p:ext>
            </p:extLst>
          </p:nvPr>
        </p:nvGraphicFramePr>
        <p:xfrm>
          <a:off x="506283" y="5366381"/>
          <a:ext cx="2274286" cy="10242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9796">
                  <a:extLst>
                    <a:ext uri="{9D8B030D-6E8A-4147-A177-3AD203B41FA5}">
                      <a16:colId xmlns:a16="http://schemas.microsoft.com/office/drawing/2014/main" val="896356006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1909333097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3313845331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3385894792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2282241245"/>
                    </a:ext>
                  </a:extLst>
                </a:gridCol>
              </a:tblGrid>
              <a:tr h="333922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375837"/>
                  </a:ext>
                </a:extLst>
              </a:tr>
              <a:tr h="306168">
                <a:tc gridSpan="5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[12|10:5]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383944"/>
                  </a:ext>
                </a:extLst>
              </a:tr>
              <a:tr h="306168">
                <a:tc gridSpan="5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</a:t>
                      </a:r>
                      <a:r>
                        <a:rPr lang="en-US" sz="2000" b="1" i="0" dirty="0" err="1">
                          <a:solidFill>
                            <a:schemeClr val="accent3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xxxxxx</a:t>
                      </a:r>
                      <a:endParaRPr lang="en-US" sz="1800" b="1" i="0" dirty="0">
                        <a:solidFill>
                          <a:schemeClr val="accent3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9832171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F5EEFC2F-CD41-700F-273F-544D7DA376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279461"/>
              </p:ext>
            </p:extLst>
          </p:nvPr>
        </p:nvGraphicFramePr>
        <p:xfrm>
          <a:off x="3124625" y="5366381"/>
          <a:ext cx="1952888" cy="10242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7968">
                  <a:extLst>
                    <a:ext uri="{9D8B030D-6E8A-4147-A177-3AD203B41FA5}">
                      <a16:colId xmlns:a16="http://schemas.microsoft.com/office/drawing/2014/main" val="896356006"/>
                    </a:ext>
                  </a:extLst>
                </a:gridCol>
                <a:gridCol w="278984">
                  <a:extLst>
                    <a:ext uri="{9D8B030D-6E8A-4147-A177-3AD203B41FA5}">
                      <a16:colId xmlns:a16="http://schemas.microsoft.com/office/drawing/2014/main" val="1909333097"/>
                    </a:ext>
                  </a:extLst>
                </a:gridCol>
                <a:gridCol w="278984">
                  <a:extLst>
                    <a:ext uri="{9D8B030D-6E8A-4147-A177-3AD203B41FA5}">
                      <a16:colId xmlns:a16="http://schemas.microsoft.com/office/drawing/2014/main" val="3313845331"/>
                    </a:ext>
                  </a:extLst>
                </a:gridCol>
                <a:gridCol w="278984">
                  <a:extLst>
                    <a:ext uri="{9D8B030D-6E8A-4147-A177-3AD203B41FA5}">
                      <a16:colId xmlns:a16="http://schemas.microsoft.com/office/drawing/2014/main" val="3385894792"/>
                    </a:ext>
                  </a:extLst>
                </a:gridCol>
                <a:gridCol w="557968">
                  <a:extLst>
                    <a:ext uri="{9D8B030D-6E8A-4147-A177-3AD203B41FA5}">
                      <a16:colId xmlns:a16="http://schemas.microsoft.com/office/drawing/2014/main" val="2282241245"/>
                    </a:ext>
                  </a:extLst>
                </a:gridCol>
              </a:tblGrid>
              <a:tr h="333922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375837"/>
                  </a:ext>
                </a:extLst>
              </a:tr>
              <a:tr h="306168">
                <a:tc gridSpan="5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[4:1|11]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383944"/>
                  </a:ext>
                </a:extLst>
              </a:tr>
              <a:tr h="306168"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2000" b="1" i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wwww</a:t>
                      </a:r>
                      <a:r>
                        <a:rPr lang="en-US" sz="2000" b="1" i="0" dirty="0" err="1">
                          <a:solidFill>
                            <a:schemeClr val="accent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  <a:endParaRPr lang="en-US" sz="2000" b="1" i="0" dirty="0">
                        <a:solidFill>
                          <a:schemeClr val="accent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9832171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F9C14730-69B5-B7AE-875A-490D8680EFC7}"/>
              </a:ext>
            </a:extLst>
          </p:cNvPr>
          <p:cNvSpPr txBox="1"/>
          <p:nvPr/>
        </p:nvSpPr>
        <p:spPr>
          <a:xfrm>
            <a:off x="288413" y="3525317"/>
            <a:ext cx="10392318" cy="2407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18 VAG Rounded Light   02390" pitchFamily="2" charset="0"/>
              </a:rPr>
              <a:t>Immediate</a:t>
            </a:r>
            <a:r>
              <a:rPr lang="en-US" sz="2400" dirty="0">
                <a:solidFill>
                  <a:schemeClr val="bg1"/>
                </a:solidFill>
                <a:latin typeface="18 VAG Rounded Light   02390" pitchFamily="2" charset="0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18 VAG Rounded Light   02390" pitchFamily="2" charset="0"/>
              </a:rPr>
              <a:t>represents relative offset in increments of </a:t>
            </a:r>
            <a:r>
              <a:rPr lang="en-US" sz="2400" dirty="0">
                <a:solidFill>
                  <a:schemeClr val="accent4"/>
                </a:solidFill>
                <a:latin typeface="18 VAG Rounded Light   02390" pitchFamily="2" charset="0"/>
              </a:rPr>
              <a:t>2 bytes</a:t>
            </a:r>
            <a:r>
              <a:rPr lang="en-US" sz="2400" dirty="0">
                <a:solidFill>
                  <a:schemeClr val="accent2"/>
                </a:solidFill>
                <a:latin typeface="18 VAG Rounded Light   02390" pitchFamily="2" charset="0"/>
              </a:rPr>
              <a:t> (“half-words”)</a:t>
            </a:r>
          </a:p>
          <a:p>
            <a:pPr marL="406400" lvl="2" indent="-280988" defTabSz="914377">
              <a:lnSpc>
                <a:spcPct val="90000"/>
              </a:lnSpc>
              <a:spcBef>
                <a:spcPts val="500"/>
              </a:spcBef>
              <a:buSzPct val="90000"/>
              <a:buFont typeface=".Hiragino Kaku Gothic Interface W3"/>
              <a:buChar char="▫"/>
            </a:pPr>
            <a:r>
              <a:rPr lang="en-US" sz="2400" dirty="0">
                <a:solidFill>
                  <a:schemeClr val="accent1"/>
                </a:solidFill>
                <a:latin typeface="18 VAG Rounded Light   02390" pitchFamily="2" charset="0"/>
              </a:rPr>
              <a:t>To compute new PC:	</a:t>
            </a:r>
            <a:r>
              <a:rPr lang="en-US" sz="2400" dirty="0">
                <a:solidFill>
                  <a:schemeClr val="accent4"/>
                </a:solidFill>
                <a:latin typeface="18 VAG Rounded Light   02390" pitchFamily="2" charset="0"/>
              </a:rPr>
              <a:t>PC = PC + </a:t>
            </a:r>
            <a:r>
              <a:rPr lang="en-US" sz="24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byte_offset</a:t>
            </a:r>
            <a:r>
              <a:rPr lang="en-US" sz="2400" dirty="0">
                <a:solidFill>
                  <a:schemeClr val="accent1"/>
                </a:solidFill>
                <a:latin typeface="18 VAG Rounded Light   02390" pitchFamily="2" charset="0"/>
              </a:rPr>
              <a:t>.</a:t>
            </a:r>
          </a:p>
          <a:p>
            <a:pPr marL="406400" lvl="2" indent="-280988" defTabSz="914377">
              <a:lnSpc>
                <a:spcPct val="90000"/>
              </a:lnSpc>
              <a:spcBef>
                <a:spcPts val="500"/>
              </a:spcBef>
              <a:buSzPct val="90000"/>
              <a:buFont typeface=".Hiragino Kaku Gothic Interface W3"/>
              <a:buChar char="▫"/>
            </a:pPr>
            <a:r>
              <a:rPr lang="en-US" sz="2400" dirty="0">
                <a:solidFill>
                  <a:schemeClr val="accent1"/>
                </a:solidFill>
                <a:latin typeface="18 VAG Rounded Light   02390" pitchFamily="2" charset="0"/>
              </a:rPr>
              <a:t>12 immediate bits imply </a:t>
            </a:r>
            <a:r>
              <a:rPr lang="en-US" sz="2400" dirty="0">
                <a:solidFill>
                  <a:schemeClr val="accent4"/>
                </a:solidFill>
                <a:latin typeface="18 VAG Rounded Light   02390" pitchFamily="2" charset="0"/>
              </a:rPr>
              <a:t>±2</a:t>
            </a:r>
            <a:r>
              <a:rPr lang="en-US" sz="2400" baseline="30000" dirty="0">
                <a:solidFill>
                  <a:schemeClr val="accent4"/>
                </a:solidFill>
                <a:latin typeface="18 VAG Rounded Light   02390" pitchFamily="2" charset="0"/>
              </a:rPr>
              <a:t>10</a:t>
            </a:r>
            <a:r>
              <a:rPr lang="en-US" sz="2400" dirty="0">
                <a:solidFill>
                  <a:schemeClr val="accent4"/>
                </a:solidFill>
                <a:latin typeface="18 VAG Rounded Light   02390" pitchFamily="2" charset="0"/>
              </a:rPr>
              <a:t> 32-bit instructions reachable</a:t>
            </a:r>
            <a:r>
              <a:rPr lang="en-US" sz="2400" dirty="0">
                <a:solidFill>
                  <a:schemeClr val="accent1"/>
                </a:solidFill>
                <a:latin typeface="18 VAG Rounded Light   02390" pitchFamily="2" charset="0"/>
              </a:rPr>
              <a:t>:</a:t>
            </a:r>
          </a:p>
          <a:p>
            <a:pPr marL="749300" lvl="3" indent="-280988" defTabSz="914377">
              <a:lnSpc>
                <a:spcPct val="90000"/>
              </a:lnSpc>
              <a:spcBef>
                <a:spcPts val="500"/>
              </a:spcBef>
              <a:buSzPct val="90000"/>
              <a:buFont typeface=".Hiragino Kaku Gothic Interface W3"/>
              <a:buChar char="▫"/>
            </a:pPr>
            <a:r>
              <a:rPr lang="en-US" sz="2000" dirty="0">
                <a:solidFill>
                  <a:schemeClr val="accent1"/>
                </a:solidFill>
                <a:latin typeface="18 VAG Rounded Light   02390" pitchFamily="2" charset="0"/>
              </a:rPr>
              <a:t>1 bit: 2’s complement (allow +/– offset)</a:t>
            </a:r>
          </a:p>
          <a:p>
            <a:pPr marL="749300" lvl="3" indent="-280988" defTabSz="914377">
              <a:lnSpc>
                <a:spcPct val="90000"/>
              </a:lnSpc>
              <a:spcBef>
                <a:spcPts val="500"/>
              </a:spcBef>
              <a:buSzPct val="90000"/>
              <a:buFont typeface=".Hiragino Kaku Gothic Interface W3"/>
              <a:buChar char="▫"/>
            </a:pPr>
            <a:r>
              <a:rPr lang="en-US" sz="2000" dirty="0">
                <a:solidFill>
                  <a:schemeClr val="accent1"/>
                </a:solidFill>
                <a:latin typeface="18 VAG Rounded Light   02390" pitchFamily="2" charset="0"/>
              </a:rPr>
              <a:t>1 bit: half-word/16-b instruction support</a:t>
            </a:r>
          </a:p>
          <a:p>
            <a:pPr marL="749300" lvl="3" indent="-280988" defTabSz="914377">
              <a:spcBef>
                <a:spcPts val="500"/>
              </a:spcBef>
              <a:buSzPct val="90000"/>
              <a:buFont typeface=".Hiragino Kaku Gothic Interface W3"/>
              <a:buChar char="▫"/>
            </a:pPr>
            <a:endParaRPr lang="en-US" sz="24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F6828E-899B-8844-3B67-A6802D1771D7}"/>
              </a:ext>
            </a:extLst>
          </p:cNvPr>
          <p:cNvSpPr txBox="1"/>
          <p:nvPr/>
        </p:nvSpPr>
        <p:spPr>
          <a:xfrm>
            <a:off x="9834501" y="3973671"/>
            <a:ext cx="22614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3"/>
                </a:solidFill>
                <a:latin typeface="18 VAG Rounded Light   02390" pitchFamily="2" charset="0"/>
              </a:rPr>
              <a:t>(Lowest bit of offset is always zero, so no need to store </a:t>
            </a:r>
            <a:br>
              <a:rPr lang="en-US" sz="2000" dirty="0">
                <a:solidFill>
                  <a:schemeClr val="accent3"/>
                </a:solidFill>
                <a:latin typeface="18 VAG Rounded Light   02390" pitchFamily="2" charset="0"/>
              </a:rPr>
            </a:br>
            <a:r>
              <a:rPr lang="en-US" sz="2000" dirty="0">
                <a:solidFill>
                  <a:schemeClr val="accent3"/>
                </a:solidFill>
                <a:latin typeface="18 VAG Rounded Light   02390" pitchFamily="2" charset="0"/>
              </a:rPr>
              <a:t>in instruction.)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734F5FD3-8357-7ECF-1345-ED9E80D6BFB5}"/>
              </a:ext>
            </a:extLst>
          </p:cNvPr>
          <p:cNvSpPr/>
          <p:nvPr/>
        </p:nvSpPr>
        <p:spPr>
          <a:xfrm>
            <a:off x="11701670" y="5226656"/>
            <a:ext cx="132521" cy="728870"/>
          </a:xfrm>
          <a:custGeom>
            <a:avLst/>
            <a:gdLst>
              <a:gd name="connsiteX0" fmla="*/ 132521 w 132521"/>
              <a:gd name="connsiteY0" fmla="*/ 0 h 728870"/>
              <a:gd name="connsiteX1" fmla="*/ 119269 w 132521"/>
              <a:gd name="connsiteY1" fmla="*/ 66261 h 728870"/>
              <a:gd name="connsiteX2" fmla="*/ 106017 w 132521"/>
              <a:gd name="connsiteY2" fmla="*/ 119270 h 728870"/>
              <a:gd name="connsiteX3" fmla="*/ 79513 w 132521"/>
              <a:gd name="connsiteY3" fmla="*/ 397565 h 728870"/>
              <a:gd name="connsiteX4" fmla="*/ 53008 w 132521"/>
              <a:gd name="connsiteY4" fmla="*/ 503583 h 728870"/>
              <a:gd name="connsiteX5" fmla="*/ 39756 w 132521"/>
              <a:gd name="connsiteY5" fmla="*/ 556591 h 728870"/>
              <a:gd name="connsiteX6" fmla="*/ 13252 w 132521"/>
              <a:gd name="connsiteY6" fmla="*/ 636104 h 728870"/>
              <a:gd name="connsiteX7" fmla="*/ 0 w 132521"/>
              <a:gd name="connsiteY7" fmla="*/ 675861 h 728870"/>
              <a:gd name="connsiteX8" fmla="*/ 0 w 132521"/>
              <a:gd name="connsiteY8" fmla="*/ 728870 h 728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521" h="728870">
                <a:moveTo>
                  <a:pt x="132521" y="0"/>
                </a:moveTo>
                <a:cubicBezTo>
                  <a:pt x="128104" y="22087"/>
                  <a:pt x="124155" y="44273"/>
                  <a:pt x="119269" y="66261"/>
                </a:cubicBezTo>
                <a:cubicBezTo>
                  <a:pt x="115318" y="84041"/>
                  <a:pt x="107829" y="101147"/>
                  <a:pt x="106017" y="119270"/>
                </a:cubicBezTo>
                <a:cubicBezTo>
                  <a:pt x="85881" y="320633"/>
                  <a:pt x="108396" y="272408"/>
                  <a:pt x="79513" y="397565"/>
                </a:cubicBezTo>
                <a:cubicBezTo>
                  <a:pt x="71322" y="433059"/>
                  <a:pt x="61843" y="468244"/>
                  <a:pt x="53008" y="503583"/>
                </a:cubicBezTo>
                <a:cubicBezTo>
                  <a:pt x="48591" y="521252"/>
                  <a:pt x="45515" y="539312"/>
                  <a:pt x="39756" y="556591"/>
                </a:cubicBezTo>
                <a:lnTo>
                  <a:pt x="13252" y="636104"/>
                </a:lnTo>
                <a:cubicBezTo>
                  <a:pt x="8835" y="649356"/>
                  <a:pt x="0" y="661892"/>
                  <a:pt x="0" y="675861"/>
                </a:cubicBezTo>
                <a:lnTo>
                  <a:pt x="0" y="728870"/>
                </a:lnTo>
              </a:path>
            </a:pathLst>
          </a:custGeom>
          <a:noFill/>
          <a:ln w="28575">
            <a:solidFill>
              <a:schemeClr val="accent3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D6A548-DE62-4DF3-D258-615E0FC3137B}"/>
              </a:ext>
            </a:extLst>
          </p:cNvPr>
          <p:cNvSpPr txBox="1"/>
          <p:nvPr/>
        </p:nvSpPr>
        <p:spPr>
          <a:xfrm>
            <a:off x="7813662" y="6162754"/>
            <a:ext cx="2438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byte_offset</a:t>
            </a:r>
            <a:r>
              <a:rPr lang="en-US" sz="1800" dirty="0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rPr>
              <a:t> (“</a:t>
            </a:r>
            <a:r>
              <a:rPr lang="en-US" sz="1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imm</a:t>
            </a:r>
            <a:r>
              <a:rPr lang="en-US" sz="1800" dirty="0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rPr>
              <a:t>“)</a:t>
            </a:r>
            <a:endParaRPr lang="en-US" sz="18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0B0E9D70-7302-305E-494C-47E8E07080EE}"/>
              </a:ext>
            </a:extLst>
          </p:cNvPr>
          <p:cNvSpPr/>
          <p:nvPr/>
        </p:nvSpPr>
        <p:spPr>
          <a:xfrm>
            <a:off x="5385017" y="5624436"/>
            <a:ext cx="426720" cy="662178"/>
          </a:xfrm>
          <a:prstGeom prst="rightArrow">
            <a:avLst/>
          </a:prstGeom>
          <a:solidFill>
            <a:schemeClr val="accent2"/>
          </a:solidFill>
          <a:ln w="28575">
            <a:noFill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558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5" grpId="0" animBg="1"/>
      <p:bldP spid="46" grpId="0" animBg="1"/>
      <p:bldP spid="56" grpId="0" animBg="1"/>
      <p:bldP spid="57" grpId="0" animBg="1"/>
      <p:bldP spid="49" grpId="0"/>
      <p:bldP spid="21" grpId="0"/>
      <p:bldP spid="22" grpId="0" animBg="1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4DE0-125D-F705-A4F0-F055BA4C8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B-Format Example (1/2)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CA3A81-4E0E-7C04-55DA-C79A4C839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9907" y="916711"/>
            <a:ext cx="4462233" cy="1657860"/>
          </a:xfrm>
        </p:spPr>
        <p:txBody>
          <a:bodyPr>
            <a:noAutofit/>
          </a:bodyPr>
          <a:lstStyle/>
          <a:p>
            <a:pPr marL="84664" indent="0">
              <a:buNone/>
            </a:pPr>
            <a:r>
              <a:rPr lang="en-US" sz="3200" dirty="0"/>
              <a:t>How do we encode the</a:t>
            </a:r>
            <a:br>
              <a:rPr lang="en-US" sz="3200" dirty="0"/>
            </a:b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beq</a:t>
            </a:r>
            <a:r>
              <a:rPr lang="en-US" sz="3200" dirty="0"/>
              <a:t> instruction in this RISC-V code?</a:t>
            </a:r>
          </a:p>
        </p:txBody>
      </p:sp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B2A19933-C2A5-BE94-B03F-1E092E06A4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6361806"/>
              </p:ext>
            </p:extLst>
          </p:nvPr>
        </p:nvGraphicFramePr>
        <p:xfrm>
          <a:off x="897633" y="4172432"/>
          <a:ext cx="10396734" cy="11414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9796">
                  <a:extLst>
                    <a:ext uri="{9D8B030D-6E8A-4147-A177-3AD203B41FA5}">
                      <a16:colId xmlns:a16="http://schemas.microsoft.com/office/drawing/2014/main" val="162485383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888743132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928495398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4258887520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4279900494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797878386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300498641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62611582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165761023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93546849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1797088917"/>
                    </a:ext>
                  </a:extLst>
                </a:gridCol>
                <a:gridCol w="487347">
                  <a:extLst>
                    <a:ext uri="{9D8B030D-6E8A-4147-A177-3AD203B41FA5}">
                      <a16:colId xmlns:a16="http://schemas.microsoft.com/office/drawing/2014/main" val="953689441"/>
                    </a:ext>
                  </a:extLst>
                </a:gridCol>
                <a:gridCol w="487347">
                  <a:extLst>
                    <a:ext uri="{9D8B030D-6E8A-4147-A177-3AD203B41FA5}">
                      <a16:colId xmlns:a16="http://schemas.microsoft.com/office/drawing/2014/main" val="155271674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284225991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64973538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3901696933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2051879303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854787181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3270592488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901077752"/>
                    </a:ext>
                  </a:extLst>
                </a:gridCol>
                <a:gridCol w="649794">
                  <a:extLst>
                    <a:ext uri="{9D8B030D-6E8A-4147-A177-3AD203B41FA5}">
                      <a16:colId xmlns:a16="http://schemas.microsoft.com/office/drawing/2014/main" val="4059237148"/>
                    </a:ext>
                  </a:extLst>
                </a:gridCol>
              </a:tblGrid>
              <a:tr h="333922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741400"/>
                  </a:ext>
                </a:extLst>
              </a:tr>
              <a:tr h="306168">
                <a:tc gridSpan="5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i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[12|10:5]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rs2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rs1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funct3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[4:1|11]</a:t>
                      </a:r>
                      <a:endParaRPr lang="en-US" sz="1700" b="1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246549"/>
                  </a:ext>
                </a:extLst>
              </a:tr>
              <a:tr h="306168"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2800" b="1" i="0" kern="12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01010</a:t>
                      </a:r>
                      <a:r>
                        <a:rPr lang="en-US" sz="2800" b="1" i="0" kern="12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10011</a:t>
                      </a:r>
                      <a:r>
                        <a:rPr lang="en-US" sz="2800" b="1" i="0" kern="12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2800" b="1" i="0" kern="12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000 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2800" b="1" i="0" kern="12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1100011</a:t>
                      </a:r>
                      <a:r>
                        <a:rPr lang="en-US" sz="2800" b="1" i="0" kern="12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588811"/>
                  </a:ext>
                </a:extLst>
              </a:tr>
            </a:tbl>
          </a:graphicData>
        </a:graphic>
      </p:graphicFrame>
      <p:sp>
        <p:nvSpPr>
          <p:cNvPr id="12" name="Left Brace 11">
            <a:extLst>
              <a:ext uri="{FF2B5EF4-FFF2-40B4-BE49-F238E27FC236}">
                <a16:creationId xmlns:a16="http://schemas.microsoft.com/office/drawing/2014/main" id="{BD80BCCF-4DF0-AA93-5F4F-4FFBD16A5076}"/>
              </a:ext>
            </a:extLst>
          </p:cNvPr>
          <p:cNvSpPr/>
          <p:nvPr/>
        </p:nvSpPr>
        <p:spPr>
          <a:xfrm rot="5400000">
            <a:off x="10076768" y="2907631"/>
            <a:ext cx="173736" cy="2261460"/>
          </a:xfrm>
          <a:prstGeom prst="leftBrace">
            <a:avLst>
              <a:gd name="adj1" fmla="val 8333"/>
              <a:gd name="adj2" fmla="val 49854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A0DD27-F7CD-F279-AAB6-593D314E36DB}"/>
              </a:ext>
            </a:extLst>
          </p:cNvPr>
          <p:cNvSpPr txBox="1"/>
          <p:nvPr/>
        </p:nvSpPr>
        <p:spPr>
          <a:xfrm>
            <a:off x="7171579" y="3665972"/>
            <a:ext cx="1089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18 VAG Rounded Light   02390" pitchFamily="2" charset="0"/>
              </a:rPr>
              <a:t>“</a:t>
            </a:r>
            <a:r>
              <a:rPr lang="en-US" sz="2400" dirty="0" err="1">
                <a:solidFill>
                  <a:schemeClr val="accent2"/>
                </a:solidFill>
                <a:latin typeface="18 VAG Rounded Light   02390" pitchFamily="2" charset="0"/>
              </a:rPr>
              <a:t>beq</a:t>
            </a:r>
            <a:r>
              <a:rPr lang="en-US" sz="2400" dirty="0">
                <a:solidFill>
                  <a:schemeClr val="accent2"/>
                </a:solidFill>
                <a:latin typeface="18 VAG Rounded Light   02390" pitchFamily="2" charset="0"/>
              </a:rPr>
              <a:t>”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E412210D-8327-94B9-2FFC-63CD660F2BCB}"/>
              </a:ext>
            </a:extLst>
          </p:cNvPr>
          <p:cNvSpPr/>
          <p:nvPr/>
        </p:nvSpPr>
        <p:spPr>
          <a:xfrm>
            <a:off x="7242342" y="3969220"/>
            <a:ext cx="74140" cy="1000897"/>
          </a:xfrm>
          <a:custGeom>
            <a:avLst/>
            <a:gdLst>
              <a:gd name="connsiteX0" fmla="*/ 74140 w 74140"/>
              <a:gd name="connsiteY0" fmla="*/ 0 h 1000897"/>
              <a:gd name="connsiteX1" fmla="*/ 49427 w 74140"/>
              <a:gd name="connsiteY1" fmla="*/ 160637 h 1000897"/>
              <a:gd name="connsiteX2" fmla="*/ 37070 w 74140"/>
              <a:gd name="connsiteY2" fmla="*/ 383059 h 1000897"/>
              <a:gd name="connsiteX3" fmla="*/ 12356 w 74140"/>
              <a:gd name="connsiteY3" fmla="*/ 630194 h 1000897"/>
              <a:gd name="connsiteX4" fmla="*/ 0 w 74140"/>
              <a:gd name="connsiteY4" fmla="*/ 691978 h 1000897"/>
              <a:gd name="connsiteX5" fmla="*/ 12356 w 74140"/>
              <a:gd name="connsiteY5" fmla="*/ 926756 h 1000897"/>
              <a:gd name="connsiteX6" fmla="*/ 24713 w 74140"/>
              <a:gd name="connsiteY6" fmla="*/ 1000897 h 1000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140" h="1000897">
                <a:moveTo>
                  <a:pt x="74140" y="0"/>
                </a:moveTo>
                <a:cubicBezTo>
                  <a:pt x="61183" y="64781"/>
                  <a:pt x="55038" y="87690"/>
                  <a:pt x="49427" y="160637"/>
                </a:cubicBezTo>
                <a:cubicBezTo>
                  <a:pt x="43732" y="234673"/>
                  <a:pt x="42009" y="308968"/>
                  <a:pt x="37070" y="383059"/>
                </a:cubicBezTo>
                <a:cubicBezTo>
                  <a:pt x="32168" y="456591"/>
                  <a:pt x="24027" y="554328"/>
                  <a:pt x="12356" y="630194"/>
                </a:cubicBezTo>
                <a:cubicBezTo>
                  <a:pt x="9162" y="650952"/>
                  <a:pt x="4119" y="671383"/>
                  <a:pt x="0" y="691978"/>
                </a:cubicBezTo>
                <a:cubicBezTo>
                  <a:pt x="4119" y="770237"/>
                  <a:pt x="5261" y="848710"/>
                  <a:pt x="12356" y="926756"/>
                </a:cubicBezTo>
                <a:cubicBezTo>
                  <a:pt x="28621" y="1105670"/>
                  <a:pt x="24713" y="827362"/>
                  <a:pt x="24713" y="1000897"/>
                </a:cubicBezTo>
              </a:path>
            </a:pathLst>
          </a:custGeom>
          <a:noFill/>
          <a:ln w="28575">
            <a:solidFill>
              <a:schemeClr val="accent4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2FAE75-61F5-6056-7E84-8003B334E016}"/>
              </a:ext>
            </a:extLst>
          </p:cNvPr>
          <p:cNvSpPr txBox="1"/>
          <p:nvPr/>
        </p:nvSpPr>
        <p:spPr>
          <a:xfrm>
            <a:off x="292773" y="3001365"/>
            <a:ext cx="6878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373063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95000"/>
              <a:buFont typeface="+mj-lt"/>
              <a:buAutoNum type="arabicPeriod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18 VAG Rounded Bold   07390" pitchFamily="2" charset="0"/>
                <a:ea typeface="+mn-ea"/>
                <a:cs typeface="+mn-cs"/>
              </a:rPr>
              <a:t>Fill in fields (other than immediate).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B72EC0-B832-237F-1E8C-29D22650B22C}"/>
              </a:ext>
            </a:extLst>
          </p:cNvPr>
          <p:cNvSpPr txBox="1"/>
          <p:nvPr/>
        </p:nvSpPr>
        <p:spPr>
          <a:xfrm>
            <a:off x="8994084" y="3456333"/>
            <a:ext cx="2339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18 VAG Rounded Light   02390" pitchFamily="2" charset="0"/>
              </a:rPr>
              <a:t>BRANCH opcode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8FF50C-0A76-E299-C1BD-AF499CED8E2E}"/>
              </a:ext>
            </a:extLst>
          </p:cNvPr>
          <p:cNvSpPr txBox="1"/>
          <p:nvPr/>
        </p:nvSpPr>
        <p:spPr>
          <a:xfrm>
            <a:off x="5035947" y="5717499"/>
            <a:ext cx="1089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rs1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18 VAG Rounded Light   02390" pitchFamily="2" charset="0"/>
              </a:rPr>
              <a:t>19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7CCB09-D4A6-FC33-051D-F4101079CB17}"/>
              </a:ext>
            </a:extLst>
          </p:cNvPr>
          <p:cNvSpPr txBox="1"/>
          <p:nvPr/>
        </p:nvSpPr>
        <p:spPr>
          <a:xfrm>
            <a:off x="3393336" y="5717499"/>
            <a:ext cx="1089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rs2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18 VAG Rounded Light   02390" pitchFamily="2" charset="0"/>
              </a:rPr>
              <a:t>10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18D1BD7F-ABD2-4617-D6A9-1062A0638051}"/>
              </a:ext>
            </a:extLst>
          </p:cNvPr>
          <p:cNvSpPr/>
          <p:nvPr/>
        </p:nvSpPr>
        <p:spPr>
          <a:xfrm rot="16200000">
            <a:off x="5450338" y="4833351"/>
            <a:ext cx="260549" cy="1449388"/>
          </a:xfrm>
          <a:prstGeom prst="leftBrace">
            <a:avLst>
              <a:gd name="adj1" fmla="val 8333"/>
              <a:gd name="adj2" fmla="val 49854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4DE2796F-BEC2-7C08-B0DF-3D8D7D1F8F02}"/>
              </a:ext>
            </a:extLst>
          </p:cNvPr>
          <p:cNvSpPr/>
          <p:nvPr/>
        </p:nvSpPr>
        <p:spPr>
          <a:xfrm rot="16200000">
            <a:off x="3807727" y="4833351"/>
            <a:ext cx="260549" cy="1449388"/>
          </a:xfrm>
          <a:prstGeom prst="leftBrace">
            <a:avLst>
              <a:gd name="adj1" fmla="val 8333"/>
              <a:gd name="adj2" fmla="val 49854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9">
            <a:extLst>
              <a:ext uri="{FF2B5EF4-FFF2-40B4-BE49-F238E27FC236}">
                <a16:creationId xmlns:a16="http://schemas.microsoft.com/office/drawing/2014/main" id="{824CD02F-82B5-82D8-3FA4-D02E8E3952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171193"/>
              </p:ext>
            </p:extLst>
          </p:nvPr>
        </p:nvGraphicFramePr>
        <p:xfrm>
          <a:off x="1396579" y="1037937"/>
          <a:ext cx="3736346" cy="1809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3247">
                  <a:extLst>
                    <a:ext uri="{9D8B030D-6E8A-4147-A177-3AD203B41FA5}">
                      <a16:colId xmlns:a16="http://schemas.microsoft.com/office/drawing/2014/main" val="521244513"/>
                    </a:ext>
                  </a:extLst>
                </a:gridCol>
                <a:gridCol w="2723099">
                  <a:extLst>
                    <a:ext uri="{9D8B030D-6E8A-4147-A177-3AD203B41FA5}">
                      <a16:colId xmlns:a16="http://schemas.microsoft.com/office/drawing/2014/main" val="4089413441"/>
                    </a:ext>
                  </a:extLst>
                </a:gridCol>
              </a:tblGrid>
              <a:tr h="282143"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Loop: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85000"/>
                        </a:lnSpc>
                      </a:pPr>
                      <a:r>
                        <a:rPr lang="en-US" sz="2000" b="1" i="0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beq</a:t>
                      </a:r>
                      <a:r>
                        <a:rPr lang="en-US" sz="2000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x19,x10,End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3512650"/>
                  </a:ext>
                </a:extLst>
              </a:tr>
              <a:tr h="282143"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85000"/>
                        </a:lnSpc>
                      </a:pPr>
                      <a:r>
                        <a:rPr lang="en-US" sz="20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 x18,x18,x10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8456703"/>
                  </a:ext>
                </a:extLst>
              </a:tr>
              <a:tr h="282143"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85000"/>
                        </a:lnSpc>
                      </a:pPr>
                      <a:r>
                        <a:rPr lang="en-US" sz="2000" b="1" i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addi</a:t>
                      </a:r>
                      <a:r>
                        <a:rPr lang="en-US" sz="20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x19,x19,-1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9927052"/>
                  </a:ext>
                </a:extLst>
              </a:tr>
              <a:tr h="201038"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85000"/>
                        </a:lnSpc>
                      </a:pPr>
                      <a:r>
                        <a:rPr lang="en-US" sz="20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 Loop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892227"/>
                  </a:ext>
                </a:extLst>
              </a:tr>
              <a:tr h="201038"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End: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… # target </a:t>
                      </a:r>
                      <a:r>
                        <a:rPr lang="en-US" sz="2000" b="1" i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instr</a:t>
                      </a:r>
                      <a:endParaRPr lang="en-US" sz="20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60573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986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6" grpId="0"/>
      <p:bldP spid="17" grpId="0"/>
      <p:bldP spid="19" grpId="0"/>
      <p:bldP spid="20" grpId="0"/>
      <p:bldP spid="21" grpId="0" animBg="1"/>
      <p:bldP spid="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4DE0-125D-F705-A4F0-F055BA4C8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B-Format Example (2/2)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CA3A81-4E0E-7C04-55DA-C79A4C839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9907" y="916711"/>
            <a:ext cx="4462233" cy="1657860"/>
          </a:xfrm>
        </p:spPr>
        <p:txBody>
          <a:bodyPr>
            <a:noAutofit/>
          </a:bodyPr>
          <a:lstStyle/>
          <a:p>
            <a:pPr marL="84664" indent="0">
              <a:buNone/>
            </a:pPr>
            <a:r>
              <a:rPr lang="en-US" sz="3200" dirty="0"/>
              <a:t>How do we encode the</a:t>
            </a:r>
            <a:br>
              <a:rPr lang="en-US" sz="3200" dirty="0"/>
            </a:b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beq</a:t>
            </a:r>
            <a:r>
              <a:rPr lang="en-US" sz="3200" dirty="0"/>
              <a:t> instruction in this RISC-V code?</a:t>
            </a:r>
          </a:p>
        </p:txBody>
      </p:sp>
      <p:graphicFrame>
        <p:nvGraphicFramePr>
          <p:cNvPr id="3" name="Table 9">
            <a:extLst>
              <a:ext uri="{FF2B5EF4-FFF2-40B4-BE49-F238E27FC236}">
                <a16:creationId xmlns:a16="http://schemas.microsoft.com/office/drawing/2014/main" id="{DBC0A7A8-15B0-ABDD-A098-9149E99F2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566633"/>
              </p:ext>
            </p:extLst>
          </p:nvPr>
        </p:nvGraphicFramePr>
        <p:xfrm>
          <a:off x="1396579" y="1037937"/>
          <a:ext cx="3736346" cy="1809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3247">
                  <a:extLst>
                    <a:ext uri="{9D8B030D-6E8A-4147-A177-3AD203B41FA5}">
                      <a16:colId xmlns:a16="http://schemas.microsoft.com/office/drawing/2014/main" val="521244513"/>
                    </a:ext>
                  </a:extLst>
                </a:gridCol>
                <a:gridCol w="2723099">
                  <a:extLst>
                    <a:ext uri="{9D8B030D-6E8A-4147-A177-3AD203B41FA5}">
                      <a16:colId xmlns:a16="http://schemas.microsoft.com/office/drawing/2014/main" val="4089413441"/>
                    </a:ext>
                  </a:extLst>
                </a:gridCol>
              </a:tblGrid>
              <a:tr h="282143"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Loop: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85000"/>
                        </a:lnSpc>
                      </a:pPr>
                      <a:r>
                        <a:rPr lang="en-US" sz="2000" b="1" i="0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beq</a:t>
                      </a:r>
                      <a:r>
                        <a:rPr lang="en-US" sz="2000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x19,x10,End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3512650"/>
                  </a:ext>
                </a:extLst>
              </a:tr>
              <a:tr h="282143"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85000"/>
                        </a:lnSpc>
                      </a:pPr>
                      <a:r>
                        <a:rPr lang="en-US" sz="20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 x18,x18,x10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8456703"/>
                  </a:ext>
                </a:extLst>
              </a:tr>
              <a:tr h="282143"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85000"/>
                        </a:lnSpc>
                      </a:pPr>
                      <a:r>
                        <a:rPr lang="en-US" sz="2000" b="1" i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addi</a:t>
                      </a:r>
                      <a:r>
                        <a:rPr lang="en-US" sz="20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x19,x19,-1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9927052"/>
                  </a:ext>
                </a:extLst>
              </a:tr>
              <a:tr h="201038"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85000"/>
                        </a:lnSpc>
                      </a:pPr>
                      <a:r>
                        <a:rPr lang="en-US" sz="20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 Loop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892227"/>
                  </a:ext>
                </a:extLst>
              </a:tr>
              <a:tr h="201038"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End: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… # target </a:t>
                      </a:r>
                      <a:r>
                        <a:rPr lang="en-US" sz="2000" b="1" i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instr</a:t>
                      </a:r>
                      <a:endParaRPr lang="en-US" sz="20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6057325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A6BF111-21C7-3DD5-C1BD-F70776532CED}"/>
              </a:ext>
            </a:extLst>
          </p:cNvPr>
          <p:cNvGrpSpPr/>
          <p:nvPr/>
        </p:nvGrpSpPr>
        <p:grpSpPr>
          <a:xfrm>
            <a:off x="1223151" y="1211284"/>
            <a:ext cx="173427" cy="1448346"/>
            <a:chOff x="7652089" y="3191466"/>
            <a:chExt cx="216085" cy="1317479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A20246F7-894B-85B0-A7C3-3EBE2CA05A50}"/>
                </a:ext>
              </a:extLst>
            </p:cNvPr>
            <p:cNvSpPr/>
            <p:nvPr/>
          </p:nvSpPr>
          <p:spPr>
            <a:xfrm flipV="1">
              <a:off x="7652089" y="4173665"/>
              <a:ext cx="216085" cy="335280"/>
            </a:xfrm>
            <a:custGeom>
              <a:avLst/>
              <a:gdLst>
                <a:gd name="connsiteX0" fmla="*/ 350520 w 350520"/>
                <a:gd name="connsiteY0" fmla="*/ 320040 h 335280"/>
                <a:gd name="connsiteX1" fmla="*/ 259080 w 350520"/>
                <a:gd name="connsiteY1" fmla="*/ 335280 h 335280"/>
                <a:gd name="connsiteX2" fmla="*/ 167640 w 350520"/>
                <a:gd name="connsiteY2" fmla="*/ 320040 h 335280"/>
                <a:gd name="connsiteX3" fmla="*/ 30480 w 350520"/>
                <a:gd name="connsiteY3" fmla="*/ 243840 h 335280"/>
                <a:gd name="connsiteX4" fmla="*/ 0 w 350520"/>
                <a:gd name="connsiteY4" fmla="*/ 198120 h 335280"/>
                <a:gd name="connsiteX5" fmla="*/ 76200 w 350520"/>
                <a:gd name="connsiteY5" fmla="*/ 76200 h 335280"/>
                <a:gd name="connsiteX6" fmla="*/ 167640 w 350520"/>
                <a:gd name="connsiteY6" fmla="*/ 45720 h 335280"/>
                <a:gd name="connsiteX7" fmla="*/ 259080 w 350520"/>
                <a:gd name="connsiteY7" fmla="*/ 15240 h 335280"/>
                <a:gd name="connsiteX8" fmla="*/ 304800 w 350520"/>
                <a:gd name="connsiteY8" fmla="*/ 0 h 335280"/>
                <a:gd name="connsiteX9" fmla="*/ 350520 w 350520"/>
                <a:gd name="connsiteY9" fmla="*/ 15240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0520" h="335280">
                  <a:moveTo>
                    <a:pt x="350520" y="320040"/>
                  </a:moveTo>
                  <a:cubicBezTo>
                    <a:pt x="320040" y="325120"/>
                    <a:pt x="289980" y="335280"/>
                    <a:pt x="259080" y="335280"/>
                  </a:cubicBezTo>
                  <a:cubicBezTo>
                    <a:pt x="228180" y="335280"/>
                    <a:pt x="197237" y="328919"/>
                    <a:pt x="167640" y="320040"/>
                  </a:cubicBezTo>
                  <a:cubicBezTo>
                    <a:pt x="138489" y="311295"/>
                    <a:pt x="50144" y="255638"/>
                    <a:pt x="30480" y="243840"/>
                  </a:cubicBezTo>
                  <a:cubicBezTo>
                    <a:pt x="20320" y="228600"/>
                    <a:pt x="0" y="216436"/>
                    <a:pt x="0" y="198120"/>
                  </a:cubicBezTo>
                  <a:cubicBezTo>
                    <a:pt x="0" y="159994"/>
                    <a:pt x="41455" y="95503"/>
                    <a:pt x="76200" y="76200"/>
                  </a:cubicBezTo>
                  <a:cubicBezTo>
                    <a:pt x="104286" y="60597"/>
                    <a:pt x="137160" y="55880"/>
                    <a:pt x="167640" y="45720"/>
                  </a:cubicBezTo>
                  <a:lnTo>
                    <a:pt x="259080" y="15240"/>
                  </a:lnTo>
                  <a:lnTo>
                    <a:pt x="304800" y="0"/>
                  </a:lnTo>
                  <a:lnTo>
                    <a:pt x="350520" y="15240"/>
                  </a:lnTo>
                </a:path>
              </a:pathLst>
            </a:custGeom>
            <a:noFill/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A19665F-5E16-0D82-5068-9E61C4C69EA0}"/>
                </a:ext>
              </a:extLst>
            </p:cNvPr>
            <p:cNvSpPr/>
            <p:nvPr/>
          </p:nvSpPr>
          <p:spPr>
            <a:xfrm flipV="1">
              <a:off x="7652089" y="3823145"/>
              <a:ext cx="216085" cy="335280"/>
            </a:xfrm>
            <a:custGeom>
              <a:avLst/>
              <a:gdLst>
                <a:gd name="connsiteX0" fmla="*/ 350520 w 350520"/>
                <a:gd name="connsiteY0" fmla="*/ 320040 h 335280"/>
                <a:gd name="connsiteX1" fmla="*/ 259080 w 350520"/>
                <a:gd name="connsiteY1" fmla="*/ 335280 h 335280"/>
                <a:gd name="connsiteX2" fmla="*/ 167640 w 350520"/>
                <a:gd name="connsiteY2" fmla="*/ 320040 h 335280"/>
                <a:gd name="connsiteX3" fmla="*/ 30480 w 350520"/>
                <a:gd name="connsiteY3" fmla="*/ 243840 h 335280"/>
                <a:gd name="connsiteX4" fmla="*/ 0 w 350520"/>
                <a:gd name="connsiteY4" fmla="*/ 198120 h 335280"/>
                <a:gd name="connsiteX5" fmla="*/ 76200 w 350520"/>
                <a:gd name="connsiteY5" fmla="*/ 76200 h 335280"/>
                <a:gd name="connsiteX6" fmla="*/ 167640 w 350520"/>
                <a:gd name="connsiteY6" fmla="*/ 45720 h 335280"/>
                <a:gd name="connsiteX7" fmla="*/ 259080 w 350520"/>
                <a:gd name="connsiteY7" fmla="*/ 15240 h 335280"/>
                <a:gd name="connsiteX8" fmla="*/ 304800 w 350520"/>
                <a:gd name="connsiteY8" fmla="*/ 0 h 335280"/>
                <a:gd name="connsiteX9" fmla="*/ 350520 w 350520"/>
                <a:gd name="connsiteY9" fmla="*/ 15240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0520" h="335280">
                  <a:moveTo>
                    <a:pt x="350520" y="320040"/>
                  </a:moveTo>
                  <a:cubicBezTo>
                    <a:pt x="320040" y="325120"/>
                    <a:pt x="289980" y="335280"/>
                    <a:pt x="259080" y="335280"/>
                  </a:cubicBezTo>
                  <a:cubicBezTo>
                    <a:pt x="228180" y="335280"/>
                    <a:pt x="197237" y="328919"/>
                    <a:pt x="167640" y="320040"/>
                  </a:cubicBezTo>
                  <a:cubicBezTo>
                    <a:pt x="138489" y="311295"/>
                    <a:pt x="50144" y="255638"/>
                    <a:pt x="30480" y="243840"/>
                  </a:cubicBezTo>
                  <a:cubicBezTo>
                    <a:pt x="20320" y="228600"/>
                    <a:pt x="0" y="216436"/>
                    <a:pt x="0" y="198120"/>
                  </a:cubicBezTo>
                  <a:cubicBezTo>
                    <a:pt x="0" y="159994"/>
                    <a:pt x="41455" y="95503"/>
                    <a:pt x="76200" y="76200"/>
                  </a:cubicBezTo>
                  <a:cubicBezTo>
                    <a:pt x="104286" y="60597"/>
                    <a:pt x="137160" y="55880"/>
                    <a:pt x="167640" y="45720"/>
                  </a:cubicBezTo>
                  <a:lnTo>
                    <a:pt x="259080" y="15240"/>
                  </a:lnTo>
                  <a:lnTo>
                    <a:pt x="304800" y="0"/>
                  </a:lnTo>
                  <a:lnTo>
                    <a:pt x="350520" y="15240"/>
                  </a:lnTo>
                </a:path>
              </a:pathLst>
            </a:custGeom>
            <a:noFill/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9DD3700-38E6-5301-F4A4-23DF15627E07}"/>
                </a:ext>
              </a:extLst>
            </p:cNvPr>
            <p:cNvSpPr/>
            <p:nvPr/>
          </p:nvSpPr>
          <p:spPr>
            <a:xfrm flipV="1">
              <a:off x="7652089" y="3519989"/>
              <a:ext cx="216085" cy="335280"/>
            </a:xfrm>
            <a:custGeom>
              <a:avLst/>
              <a:gdLst>
                <a:gd name="connsiteX0" fmla="*/ 350520 w 350520"/>
                <a:gd name="connsiteY0" fmla="*/ 320040 h 335280"/>
                <a:gd name="connsiteX1" fmla="*/ 259080 w 350520"/>
                <a:gd name="connsiteY1" fmla="*/ 335280 h 335280"/>
                <a:gd name="connsiteX2" fmla="*/ 167640 w 350520"/>
                <a:gd name="connsiteY2" fmla="*/ 320040 h 335280"/>
                <a:gd name="connsiteX3" fmla="*/ 30480 w 350520"/>
                <a:gd name="connsiteY3" fmla="*/ 243840 h 335280"/>
                <a:gd name="connsiteX4" fmla="*/ 0 w 350520"/>
                <a:gd name="connsiteY4" fmla="*/ 198120 h 335280"/>
                <a:gd name="connsiteX5" fmla="*/ 76200 w 350520"/>
                <a:gd name="connsiteY5" fmla="*/ 76200 h 335280"/>
                <a:gd name="connsiteX6" fmla="*/ 167640 w 350520"/>
                <a:gd name="connsiteY6" fmla="*/ 45720 h 335280"/>
                <a:gd name="connsiteX7" fmla="*/ 259080 w 350520"/>
                <a:gd name="connsiteY7" fmla="*/ 15240 h 335280"/>
                <a:gd name="connsiteX8" fmla="*/ 304800 w 350520"/>
                <a:gd name="connsiteY8" fmla="*/ 0 h 335280"/>
                <a:gd name="connsiteX9" fmla="*/ 350520 w 350520"/>
                <a:gd name="connsiteY9" fmla="*/ 15240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0520" h="335280">
                  <a:moveTo>
                    <a:pt x="350520" y="320040"/>
                  </a:moveTo>
                  <a:cubicBezTo>
                    <a:pt x="320040" y="325120"/>
                    <a:pt x="289980" y="335280"/>
                    <a:pt x="259080" y="335280"/>
                  </a:cubicBezTo>
                  <a:cubicBezTo>
                    <a:pt x="228180" y="335280"/>
                    <a:pt x="197237" y="328919"/>
                    <a:pt x="167640" y="320040"/>
                  </a:cubicBezTo>
                  <a:cubicBezTo>
                    <a:pt x="138489" y="311295"/>
                    <a:pt x="50144" y="255638"/>
                    <a:pt x="30480" y="243840"/>
                  </a:cubicBezTo>
                  <a:cubicBezTo>
                    <a:pt x="20320" y="228600"/>
                    <a:pt x="0" y="216436"/>
                    <a:pt x="0" y="198120"/>
                  </a:cubicBezTo>
                  <a:cubicBezTo>
                    <a:pt x="0" y="159994"/>
                    <a:pt x="41455" y="95503"/>
                    <a:pt x="76200" y="76200"/>
                  </a:cubicBezTo>
                  <a:cubicBezTo>
                    <a:pt x="104286" y="60597"/>
                    <a:pt x="137160" y="55880"/>
                    <a:pt x="167640" y="45720"/>
                  </a:cubicBezTo>
                  <a:lnTo>
                    <a:pt x="259080" y="15240"/>
                  </a:lnTo>
                  <a:lnTo>
                    <a:pt x="304800" y="0"/>
                  </a:lnTo>
                  <a:lnTo>
                    <a:pt x="350520" y="15240"/>
                  </a:lnTo>
                </a:path>
              </a:pathLst>
            </a:custGeom>
            <a:noFill/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027A6822-593D-D5E0-75B5-B935A17FE182}"/>
                </a:ext>
              </a:extLst>
            </p:cNvPr>
            <p:cNvSpPr/>
            <p:nvPr/>
          </p:nvSpPr>
          <p:spPr>
            <a:xfrm flipV="1">
              <a:off x="7652089" y="3191466"/>
              <a:ext cx="216085" cy="335280"/>
            </a:xfrm>
            <a:custGeom>
              <a:avLst/>
              <a:gdLst>
                <a:gd name="connsiteX0" fmla="*/ 350520 w 350520"/>
                <a:gd name="connsiteY0" fmla="*/ 320040 h 335280"/>
                <a:gd name="connsiteX1" fmla="*/ 259080 w 350520"/>
                <a:gd name="connsiteY1" fmla="*/ 335280 h 335280"/>
                <a:gd name="connsiteX2" fmla="*/ 167640 w 350520"/>
                <a:gd name="connsiteY2" fmla="*/ 320040 h 335280"/>
                <a:gd name="connsiteX3" fmla="*/ 30480 w 350520"/>
                <a:gd name="connsiteY3" fmla="*/ 243840 h 335280"/>
                <a:gd name="connsiteX4" fmla="*/ 0 w 350520"/>
                <a:gd name="connsiteY4" fmla="*/ 198120 h 335280"/>
                <a:gd name="connsiteX5" fmla="*/ 76200 w 350520"/>
                <a:gd name="connsiteY5" fmla="*/ 76200 h 335280"/>
                <a:gd name="connsiteX6" fmla="*/ 167640 w 350520"/>
                <a:gd name="connsiteY6" fmla="*/ 45720 h 335280"/>
                <a:gd name="connsiteX7" fmla="*/ 259080 w 350520"/>
                <a:gd name="connsiteY7" fmla="*/ 15240 h 335280"/>
                <a:gd name="connsiteX8" fmla="*/ 304800 w 350520"/>
                <a:gd name="connsiteY8" fmla="*/ 0 h 335280"/>
                <a:gd name="connsiteX9" fmla="*/ 350520 w 350520"/>
                <a:gd name="connsiteY9" fmla="*/ 15240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0520" h="335280">
                  <a:moveTo>
                    <a:pt x="350520" y="320040"/>
                  </a:moveTo>
                  <a:cubicBezTo>
                    <a:pt x="320040" y="325120"/>
                    <a:pt x="289980" y="335280"/>
                    <a:pt x="259080" y="335280"/>
                  </a:cubicBezTo>
                  <a:cubicBezTo>
                    <a:pt x="228180" y="335280"/>
                    <a:pt x="197237" y="328919"/>
                    <a:pt x="167640" y="320040"/>
                  </a:cubicBezTo>
                  <a:cubicBezTo>
                    <a:pt x="138489" y="311295"/>
                    <a:pt x="50144" y="255638"/>
                    <a:pt x="30480" y="243840"/>
                  </a:cubicBezTo>
                  <a:cubicBezTo>
                    <a:pt x="20320" y="228600"/>
                    <a:pt x="0" y="216436"/>
                    <a:pt x="0" y="198120"/>
                  </a:cubicBezTo>
                  <a:cubicBezTo>
                    <a:pt x="0" y="159994"/>
                    <a:pt x="41455" y="95503"/>
                    <a:pt x="76200" y="76200"/>
                  </a:cubicBezTo>
                  <a:cubicBezTo>
                    <a:pt x="104286" y="60597"/>
                    <a:pt x="137160" y="55880"/>
                    <a:pt x="167640" y="45720"/>
                  </a:cubicBezTo>
                  <a:lnTo>
                    <a:pt x="259080" y="15240"/>
                  </a:lnTo>
                  <a:lnTo>
                    <a:pt x="304800" y="0"/>
                  </a:lnTo>
                  <a:lnTo>
                    <a:pt x="350520" y="15240"/>
                  </a:lnTo>
                </a:path>
              </a:pathLst>
            </a:custGeom>
            <a:noFill/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B2A19933-C2A5-BE94-B03F-1E092E06A4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5744497"/>
              </p:ext>
            </p:extLst>
          </p:nvPr>
        </p:nvGraphicFramePr>
        <p:xfrm>
          <a:off x="897633" y="4172431"/>
          <a:ext cx="10396734" cy="11414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9796">
                  <a:extLst>
                    <a:ext uri="{9D8B030D-6E8A-4147-A177-3AD203B41FA5}">
                      <a16:colId xmlns:a16="http://schemas.microsoft.com/office/drawing/2014/main" val="162485383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888743132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928495398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4258887520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4279900494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797878386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300498641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62611582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165761023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93546849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1797088917"/>
                    </a:ext>
                  </a:extLst>
                </a:gridCol>
                <a:gridCol w="487347">
                  <a:extLst>
                    <a:ext uri="{9D8B030D-6E8A-4147-A177-3AD203B41FA5}">
                      <a16:colId xmlns:a16="http://schemas.microsoft.com/office/drawing/2014/main" val="953689441"/>
                    </a:ext>
                  </a:extLst>
                </a:gridCol>
                <a:gridCol w="487347">
                  <a:extLst>
                    <a:ext uri="{9D8B030D-6E8A-4147-A177-3AD203B41FA5}">
                      <a16:colId xmlns:a16="http://schemas.microsoft.com/office/drawing/2014/main" val="155271674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284225991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64973538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3901696933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2051879303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854787181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3270592488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901077752"/>
                    </a:ext>
                  </a:extLst>
                </a:gridCol>
                <a:gridCol w="649794">
                  <a:extLst>
                    <a:ext uri="{9D8B030D-6E8A-4147-A177-3AD203B41FA5}">
                      <a16:colId xmlns:a16="http://schemas.microsoft.com/office/drawing/2014/main" val="4059237148"/>
                    </a:ext>
                  </a:extLst>
                </a:gridCol>
              </a:tblGrid>
              <a:tr h="333922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741400"/>
                  </a:ext>
                </a:extLst>
              </a:tr>
              <a:tr h="306168">
                <a:tc gridSpan="5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i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[12|</a:t>
                      </a:r>
                      <a:r>
                        <a:rPr lang="en-US" sz="1700" b="1" i="0" dirty="0">
                          <a:solidFill>
                            <a:schemeClr val="accent3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10:5</a:t>
                      </a: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rs2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rs1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funct3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[4:1|</a:t>
                      </a:r>
                      <a:r>
                        <a:rPr lang="en-US" sz="1700" b="1" i="0" dirty="0">
                          <a:solidFill>
                            <a:schemeClr val="accent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en-US" sz="1700" b="1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246549"/>
                  </a:ext>
                </a:extLst>
              </a:tr>
              <a:tr h="306168">
                <a:tc gridSpan="5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i="0" dirty="0">
                        <a:solidFill>
                          <a:schemeClr val="accent3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01010</a:t>
                      </a:r>
                      <a:r>
                        <a:rPr lang="en-US" sz="2800" b="1" i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endParaRPr lang="en-US" sz="24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10011</a:t>
                      </a:r>
                      <a:r>
                        <a:rPr lang="en-US" sz="2800" b="1" i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endParaRPr lang="en-US" sz="24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2800" b="1" i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000 </a:t>
                      </a:r>
                      <a:endParaRPr lang="en-US" sz="24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1" i="0" dirty="0">
                        <a:solidFill>
                          <a:schemeClr val="accent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1100011</a:t>
                      </a:r>
                      <a:r>
                        <a:rPr lang="en-US" sz="2800" b="1" i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endParaRPr lang="en-US" sz="24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588811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52FAE75-61F5-6056-7E84-8003B334E016}"/>
              </a:ext>
            </a:extLst>
          </p:cNvPr>
          <p:cNvSpPr txBox="1"/>
          <p:nvPr/>
        </p:nvSpPr>
        <p:spPr>
          <a:xfrm>
            <a:off x="292773" y="3013240"/>
            <a:ext cx="11201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37465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95000"/>
              <a:buFont typeface="+mj-lt"/>
              <a:buAutoNum type="arabicPeriod" startAt="2"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18 VAG Rounded Bold   07390" pitchFamily="2" charset="0"/>
                <a:ea typeface="+mn-ea"/>
                <a:cs typeface="+mn-cs"/>
              </a:rPr>
              <a:t>Construct branch offset (in bytes), then encode immediate.</a:t>
            </a:r>
            <a:endParaRPr lang="en-US" sz="24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DD49D6-550A-58A1-D93E-81ADC67147AE}"/>
              </a:ext>
            </a:extLst>
          </p:cNvPr>
          <p:cNvSpPr txBox="1"/>
          <p:nvPr/>
        </p:nvSpPr>
        <p:spPr>
          <a:xfrm>
            <a:off x="0" y="1340859"/>
            <a:ext cx="12350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1"/>
                </a:solidFill>
                <a:latin typeface="18 VAG Rounded Light   02390" pitchFamily="2" charset="0"/>
              </a:rPr>
              <a:t>+4 instruct-ions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F13429-6707-8957-0817-B428042E2836}"/>
              </a:ext>
            </a:extLst>
          </p:cNvPr>
          <p:cNvSpPr txBox="1"/>
          <p:nvPr/>
        </p:nvSpPr>
        <p:spPr>
          <a:xfrm>
            <a:off x="537278" y="5537409"/>
            <a:ext cx="5911023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 defTabSz="914377">
              <a:lnSpc>
                <a:spcPct val="90000"/>
              </a:lnSpc>
              <a:spcBef>
                <a:spcPts val="500"/>
              </a:spcBef>
              <a:buSzPct val="90000"/>
              <a:buFont typeface=".Hiragino Kaku Gothic Interface W3"/>
              <a:buChar char="▫"/>
            </a:pPr>
            <a:r>
              <a:rPr lang="en-US" sz="2400" dirty="0">
                <a:solidFill>
                  <a:schemeClr val="accent2"/>
                </a:solidFill>
                <a:latin typeface="18 VAG Rounded Light   02390" pitchFamily="2" charset="0"/>
              </a:rPr>
              <a:t>+4 32-bit instructions = +16 byte offset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4C11E0E-0CB0-D05F-5209-E0453FAC9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437977"/>
              </p:ext>
            </p:extLst>
          </p:nvPr>
        </p:nvGraphicFramePr>
        <p:xfrm>
          <a:off x="6166186" y="5493460"/>
          <a:ext cx="5717738" cy="6621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9826">
                  <a:extLst>
                    <a:ext uri="{9D8B030D-6E8A-4147-A177-3AD203B41FA5}">
                      <a16:colId xmlns:a16="http://schemas.microsoft.com/office/drawing/2014/main" val="2658391398"/>
                    </a:ext>
                  </a:extLst>
                </a:gridCol>
                <a:gridCol w="439826">
                  <a:extLst>
                    <a:ext uri="{9D8B030D-6E8A-4147-A177-3AD203B41FA5}">
                      <a16:colId xmlns:a16="http://schemas.microsoft.com/office/drawing/2014/main" val="1642281621"/>
                    </a:ext>
                  </a:extLst>
                </a:gridCol>
                <a:gridCol w="439826">
                  <a:extLst>
                    <a:ext uri="{9D8B030D-6E8A-4147-A177-3AD203B41FA5}">
                      <a16:colId xmlns:a16="http://schemas.microsoft.com/office/drawing/2014/main" val="113609824"/>
                    </a:ext>
                  </a:extLst>
                </a:gridCol>
                <a:gridCol w="439826">
                  <a:extLst>
                    <a:ext uri="{9D8B030D-6E8A-4147-A177-3AD203B41FA5}">
                      <a16:colId xmlns:a16="http://schemas.microsoft.com/office/drawing/2014/main" val="2348219326"/>
                    </a:ext>
                  </a:extLst>
                </a:gridCol>
                <a:gridCol w="439826">
                  <a:extLst>
                    <a:ext uri="{9D8B030D-6E8A-4147-A177-3AD203B41FA5}">
                      <a16:colId xmlns:a16="http://schemas.microsoft.com/office/drawing/2014/main" val="2708870183"/>
                    </a:ext>
                  </a:extLst>
                </a:gridCol>
                <a:gridCol w="439826">
                  <a:extLst>
                    <a:ext uri="{9D8B030D-6E8A-4147-A177-3AD203B41FA5}">
                      <a16:colId xmlns:a16="http://schemas.microsoft.com/office/drawing/2014/main" val="1921219172"/>
                    </a:ext>
                  </a:extLst>
                </a:gridCol>
                <a:gridCol w="439826">
                  <a:extLst>
                    <a:ext uri="{9D8B030D-6E8A-4147-A177-3AD203B41FA5}">
                      <a16:colId xmlns:a16="http://schemas.microsoft.com/office/drawing/2014/main" val="1606175374"/>
                    </a:ext>
                  </a:extLst>
                </a:gridCol>
                <a:gridCol w="439826">
                  <a:extLst>
                    <a:ext uri="{9D8B030D-6E8A-4147-A177-3AD203B41FA5}">
                      <a16:colId xmlns:a16="http://schemas.microsoft.com/office/drawing/2014/main" val="273768641"/>
                    </a:ext>
                  </a:extLst>
                </a:gridCol>
                <a:gridCol w="439826">
                  <a:extLst>
                    <a:ext uri="{9D8B030D-6E8A-4147-A177-3AD203B41FA5}">
                      <a16:colId xmlns:a16="http://schemas.microsoft.com/office/drawing/2014/main" val="1477844159"/>
                    </a:ext>
                  </a:extLst>
                </a:gridCol>
                <a:gridCol w="439826">
                  <a:extLst>
                    <a:ext uri="{9D8B030D-6E8A-4147-A177-3AD203B41FA5}">
                      <a16:colId xmlns:a16="http://schemas.microsoft.com/office/drawing/2014/main" val="2458725991"/>
                    </a:ext>
                  </a:extLst>
                </a:gridCol>
                <a:gridCol w="439826">
                  <a:extLst>
                    <a:ext uri="{9D8B030D-6E8A-4147-A177-3AD203B41FA5}">
                      <a16:colId xmlns:a16="http://schemas.microsoft.com/office/drawing/2014/main" val="3212793701"/>
                    </a:ext>
                  </a:extLst>
                </a:gridCol>
                <a:gridCol w="439826">
                  <a:extLst>
                    <a:ext uri="{9D8B030D-6E8A-4147-A177-3AD203B41FA5}">
                      <a16:colId xmlns:a16="http://schemas.microsoft.com/office/drawing/2014/main" val="2385151387"/>
                    </a:ext>
                  </a:extLst>
                </a:gridCol>
                <a:gridCol w="439826">
                  <a:extLst>
                    <a:ext uri="{9D8B030D-6E8A-4147-A177-3AD203B41FA5}">
                      <a16:colId xmlns:a16="http://schemas.microsoft.com/office/drawing/2014/main" val="1550454087"/>
                    </a:ext>
                  </a:extLst>
                </a:gridCol>
              </a:tblGrid>
              <a:tr h="166961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accent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accent3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accent3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accent3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accent3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accent3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accent3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2754568"/>
                  </a:ext>
                </a:extLst>
              </a:tr>
              <a:tr h="158496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>
                        <a:solidFill>
                          <a:schemeClr val="accent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>
                        <a:solidFill>
                          <a:schemeClr val="accent3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>
                        <a:solidFill>
                          <a:schemeClr val="accent3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>
                        <a:solidFill>
                          <a:schemeClr val="accent3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>
                        <a:solidFill>
                          <a:schemeClr val="accent3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>
                        <a:solidFill>
                          <a:schemeClr val="accent3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>
                        <a:solidFill>
                          <a:schemeClr val="accent3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81745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7B5EB27-6823-3A0C-40E8-E6E9F7236ECA}"/>
              </a:ext>
            </a:extLst>
          </p:cNvPr>
          <p:cNvSpPr txBox="1"/>
          <p:nvPr/>
        </p:nvSpPr>
        <p:spPr>
          <a:xfrm>
            <a:off x="7254020" y="6191264"/>
            <a:ext cx="372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rPr>
              <a:t>13-bit signed </a:t>
            </a:r>
            <a:r>
              <a:rPr lang="en-US" sz="1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byte_offset</a:t>
            </a:r>
            <a:r>
              <a:rPr lang="en-US" sz="1800" dirty="0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rPr>
              <a:t> (“</a:t>
            </a:r>
            <a:r>
              <a:rPr lang="en-US" sz="1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imm</a:t>
            </a:r>
            <a:r>
              <a:rPr lang="en-US" sz="1800" dirty="0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rPr>
              <a:t>“)</a:t>
            </a:r>
            <a:endParaRPr lang="en-US" sz="18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516393-5CAE-C87F-1464-724153EAB185}"/>
              </a:ext>
            </a:extLst>
          </p:cNvPr>
          <p:cNvSpPr txBox="1"/>
          <p:nvPr/>
        </p:nvSpPr>
        <p:spPr>
          <a:xfrm>
            <a:off x="1199401" y="4802538"/>
            <a:ext cx="1688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i="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000000</a:t>
            </a:r>
            <a:endParaRPr lang="en-US" sz="2000" b="1" i="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494329-95CC-E6B4-C17E-B8B0ACB05B14}"/>
              </a:ext>
            </a:extLst>
          </p:cNvPr>
          <p:cNvSpPr txBox="1"/>
          <p:nvPr/>
        </p:nvSpPr>
        <p:spPr>
          <a:xfrm>
            <a:off x="7575518" y="4818696"/>
            <a:ext cx="1258678" cy="4909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i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lang="en-US" sz="2800" b="1" i="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53A2EA8F-C645-DE97-FAE9-6C24B34CF2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812670"/>
              </p:ext>
            </p:extLst>
          </p:nvPr>
        </p:nvGraphicFramePr>
        <p:xfrm>
          <a:off x="6166186" y="5810452"/>
          <a:ext cx="5717738" cy="3451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9826">
                  <a:extLst>
                    <a:ext uri="{9D8B030D-6E8A-4147-A177-3AD203B41FA5}">
                      <a16:colId xmlns:a16="http://schemas.microsoft.com/office/drawing/2014/main" val="4124283620"/>
                    </a:ext>
                  </a:extLst>
                </a:gridCol>
                <a:gridCol w="439826">
                  <a:extLst>
                    <a:ext uri="{9D8B030D-6E8A-4147-A177-3AD203B41FA5}">
                      <a16:colId xmlns:a16="http://schemas.microsoft.com/office/drawing/2014/main" val="2681755783"/>
                    </a:ext>
                  </a:extLst>
                </a:gridCol>
                <a:gridCol w="439826">
                  <a:extLst>
                    <a:ext uri="{9D8B030D-6E8A-4147-A177-3AD203B41FA5}">
                      <a16:colId xmlns:a16="http://schemas.microsoft.com/office/drawing/2014/main" val="1901552897"/>
                    </a:ext>
                  </a:extLst>
                </a:gridCol>
                <a:gridCol w="439826">
                  <a:extLst>
                    <a:ext uri="{9D8B030D-6E8A-4147-A177-3AD203B41FA5}">
                      <a16:colId xmlns:a16="http://schemas.microsoft.com/office/drawing/2014/main" val="985100211"/>
                    </a:ext>
                  </a:extLst>
                </a:gridCol>
                <a:gridCol w="439826">
                  <a:extLst>
                    <a:ext uri="{9D8B030D-6E8A-4147-A177-3AD203B41FA5}">
                      <a16:colId xmlns:a16="http://schemas.microsoft.com/office/drawing/2014/main" val="330279867"/>
                    </a:ext>
                  </a:extLst>
                </a:gridCol>
                <a:gridCol w="439826">
                  <a:extLst>
                    <a:ext uri="{9D8B030D-6E8A-4147-A177-3AD203B41FA5}">
                      <a16:colId xmlns:a16="http://schemas.microsoft.com/office/drawing/2014/main" val="3924756981"/>
                    </a:ext>
                  </a:extLst>
                </a:gridCol>
                <a:gridCol w="439826">
                  <a:extLst>
                    <a:ext uri="{9D8B030D-6E8A-4147-A177-3AD203B41FA5}">
                      <a16:colId xmlns:a16="http://schemas.microsoft.com/office/drawing/2014/main" val="4061492026"/>
                    </a:ext>
                  </a:extLst>
                </a:gridCol>
                <a:gridCol w="439826">
                  <a:extLst>
                    <a:ext uri="{9D8B030D-6E8A-4147-A177-3AD203B41FA5}">
                      <a16:colId xmlns:a16="http://schemas.microsoft.com/office/drawing/2014/main" val="1827102587"/>
                    </a:ext>
                  </a:extLst>
                </a:gridCol>
                <a:gridCol w="439826">
                  <a:extLst>
                    <a:ext uri="{9D8B030D-6E8A-4147-A177-3AD203B41FA5}">
                      <a16:colId xmlns:a16="http://schemas.microsoft.com/office/drawing/2014/main" val="2609581671"/>
                    </a:ext>
                  </a:extLst>
                </a:gridCol>
                <a:gridCol w="439826">
                  <a:extLst>
                    <a:ext uri="{9D8B030D-6E8A-4147-A177-3AD203B41FA5}">
                      <a16:colId xmlns:a16="http://schemas.microsoft.com/office/drawing/2014/main" val="1918025374"/>
                    </a:ext>
                  </a:extLst>
                </a:gridCol>
                <a:gridCol w="439826">
                  <a:extLst>
                    <a:ext uri="{9D8B030D-6E8A-4147-A177-3AD203B41FA5}">
                      <a16:colId xmlns:a16="http://schemas.microsoft.com/office/drawing/2014/main" val="2446595231"/>
                    </a:ext>
                  </a:extLst>
                </a:gridCol>
                <a:gridCol w="439826">
                  <a:extLst>
                    <a:ext uri="{9D8B030D-6E8A-4147-A177-3AD203B41FA5}">
                      <a16:colId xmlns:a16="http://schemas.microsoft.com/office/drawing/2014/main" val="1685057590"/>
                    </a:ext>
                  </a:extLst>
                </a:gridCol>
                <a:gridCol w="439826">
                  <a:extLst>
                    <a:ext uri="{9D8B030D-6E8A-4147-A177-3AD203B41FA5}">
                      <a16:colId xmlns:a16="http://schemas.microsoft.com/office/drawing/2014/main" val="2059460765"/>
                    </a:ext>
                  </a:extLst>
                </a:gridCol>
              </a:tblGrid>
              <a:tr h="158496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accent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accent3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accent3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accent3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accent3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accent3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accent3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4535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29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0" grpId="0"/>
      <p:bldP spid="15" grpId="0"/>
      <p:bldP spid="23" grpId="0"/>
      <p:bldP spid="27" grpId="0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32DCE-D109-8D91-0394-4FD13728F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Swirl Immediate Bits Around? HW Design!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09153-1CC3-F87B-A2D2-67955D659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413" y="916710"/>
            <a:ext cx="11332079" cy="1587951"/>
          </a:xfrm>
        </p:spPr>
        <p:txBody>
          <a:bodyPr>
            <a:noAutofit/>
          </a:bodyPr>
          <a:lstStyle/>
          <a:p>
            <a:r>
              <a:rPr lang="en-US" sz="2800" dirty="0"/>
              <a:t>Recall: RISC-V register field positions consistent across instr. formats.</a:t>
            </a:r>
          </a:p>
          <a:p>
            <a:r>
              <a:rPr lang="en-US" sz="2800" dirty="0"/>
              <a:t>RISC-V also tries to keep </a:t>
            </a:r>
            <a:r>
              <a:rPr lang="en-US" sz="2800" b="0" dirty="0">
                <a:solidFill>
                  <a:schemeClr val="accent4"/>
                </a:solidFill>
                <a:latin typeface="18 VAG Rounded Light   02390" pitchFamily="2" charset="0"/>
              </a:rPr>
              <a:t>bit positions of </a:t>
            </a:r>
            <a:r>
              <a:rPr lang="en-US" sz="2800" b="0" dirty="0" err="1">
                <a:solidFill>
                  <a:schemeClr val="accent4"/>
                </a:solidFill>
                <a:latin typeface="18 VAG Rounded Light   02390" pitchFamily="2" charset="0"/>
              </a:rPr>
              <a:t>immediates</a:t>
            </a:r>
            <a:r>
              <a:rPr lang="en-US" sz="2800" b="0" dirty="0">
                <a:solidFill>
                  <a:schemeClr val="accent4"/>
                </a:solidFill>
                <a:latin typeface="18 VAG Rounded Light   02390" pitchFamily="2" charset="0"/>
              </a:rPr>
              <a:t> </a:t>
            </a:r>
            <a:r>
              <a:rPr lang="en-US" sz="2800" dirty="0"/>
              <a:t>consistent:</a:t>
            </a:r>
            <a:endParaRPr lang="en-US" sz="2400" dirty="0">
              <a:solidFill>
                <a:schemeClr val="accent2"/>
              </a:solidFill>
              <a:latin typeface="18 VAG Rounded Light   02390" pitchFamily="2" charset="0"/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1623C0FE-5CF5-9E96-8118-A61268F3D1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8214002"/>
              </p:ext>
            </p:extLst>
          </p:nvPr>
        </p:nvGraphicFramePr>
        <p:xfrm>
          <a:off x="1131805" y="1918633"/>
          <a:ext cx="10396734" cy="27085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9796">
                  <a:extLst>
                    <a:ext uri="{9D8B030D-6E8A-4147-A177-3AD203B41FA5}">
                      <a16:colId xmlns:a16="http://schemas.microsoft.com/office/drawing/2014/main" val="162485383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888743132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928495398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4258887520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4279900494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797878386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300498641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62611582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165761023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93546849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1797088917"/>
                    </a:ext>
                  </a:extLst>
                </a:gridCol>
                <a:gridCol w="487347">
                  <a:extLst>
                    <a:ext uri="{9D8B030D-6E8A-4147-A177-3AD203B41FA5}">
                      <a16:colId xmlns:a16="http://schemas.microsoft.com/office/drawing/2014/main" val="953689441"/>
                    </a:ext>
                  </a:extLst>
                </a:gridCol>
                <a:gridCol w="487347">
                  <a:extLst>
                    <a:ext uri="{9D8B030D-6E8A-4147-A177-3AD203B41FA5}">
                      <a16:colId xmlns:a16="http://schemas.microsoft.com/office/drawing/2014/main" val="155271674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284225991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64973538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3901696933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2051879303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854787181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3270592488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901077752"/>
                    </a:ext>
                  </a:extLst>
                </a:gridCol>
                <a:gridCol w="649794">
                  <a:extLst>
                    <a:ext uri="{9D8B030D-6E8A-4147-A177-3AD203B41FA5}">
                      <a16:colId xmlns:a16="http://schemas.microsoft.com/office/drawing/2014/main" val="4059237148"/>
                    </a:ext>
                  </a:extLst>
                </a:gridCol>
              </a:tblGrid>
              <a:tr h="333922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sz="1600" b="1" i="0" strike="noStrike" dirty="0">
                          <a:solidFill>
                            <a:schemeClr val="accent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1" i="0" strike="noStrike" dirty="0">
                          <a:solidFill>
                            <a:schemeClr val="accent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741400"/>
                  </a:ext>
                </a:extLst>
              </a:tr>
              <a:tr h="319480">
                <a:tc gridSpan="5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strike="noStrike" dirty="0" err="1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strike="noStrike" dirty="0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[11:5]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dirty="0" err="1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dirty="0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[4:0]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rs1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funct3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strike="no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rd</a:t>
                      </a:r>
                      <a:endParaRPr lang="en-US" sz="17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036370"/>
                  </a:ext>
                </a:extLst>
              </a:tr>
              <a:tr h="319480">
                <a:tc gridSpan="5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2800" b="1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28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28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28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28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28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466020"/>
                  </a:ext>
                </a:extLst>
              </a:tr>
              <a:tr h="319480">
                <a:tc gridSpan="5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strike="noStrike" dirty="0" err="1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strike="noStrike" dirty="0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[11:5]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rs2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rs1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funct3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strike="noStrike" dirty="0" err="1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strike="noStrike" dirty="0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[4:0]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954683"/>
                  </a:ext>
                </a:extLst>
              </a:tr>
              <a:tr h="319480">
                <a:tc gridSpan="5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2800" b="1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28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28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28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2800" b="1" i="0" strike="noStrike" dirty="0">
                        <a:solidFill>
                          <a:schemeClr val="accent6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28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127034"/>
                  </a:ext>
                </a:extLst>
              </a:tr>
              <a:tr h="319480">
                <a:tc gridSpan="5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i="0" dirty="0" err="1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dirty="0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[12|10:5]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rs2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rs1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funct3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dirty="0" err="1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dirty="0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[4:1|11]</a:t>
                      </a:r>
                      <a:endParaRPr lang="en-US" sz="1700" b="1" i="0" strike="noStrike" dirty="0">
                        <a:solidFill>
                          <a:schemeClr val="accent5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388918"/>
                  </a:ext>
                </a:extLst>
              </a:tr>
              <a:tr h="319480">
                <a:tc gridSpan="5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2800" b="1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28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28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28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2800" b="1" i="0" strike="noStrike" dirty="0">
                        <a:solidFill>
                          <a:schemeClr val="accent3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28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974016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9A2816F7-CD9B-FAEE-E061-84E89A03C925}"/>
              </a:ext>
            </a:extLst>
          </p:cNvPr>
          <p:cNvSpPr/>
          <p:nvPr/>
        </p:nvSpPr>
        <p:spPr>
          <a:xfrm>
            <a:off x="5954452" y="5783992"/>
            <a:ext cx="5021819" cy="726637"/>
          </a:xfrm>
          <a:prstGeom prst="rect">
            <a:avLst/>
          </a:prstGeom>
          <a:solidFill>
            <a:schemeClr val="accent3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>
              <a:lnSpc>
                <a:spcPct val="85000"/>
              </a:lnSpc>
            </a:pPr>
            <a:r>
              <a:rPr lang="en-US" sz="2400" dirty="0">
                <a:latin typeface="18 VAG Rounded Light   02390" pitchFamily="2" charset="0"/>
              </a:rPr>
              <a:t>RISC-V immediate bit encoding is optimized to reduce hardware cost.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C109EA-A659-A651-F149-73D42215FB3C}"/>
              </a:ext>
            </a:extLst>
          </p:cNvPr>
          <p:cNvSpPr txBox="1"/>
          <p:nvPr/>
        </p:nvSpPr>
        <p:spPr>
          <a:xfrm>
            <a:off x="262593" y="2205151"/>
            <a:ext cx="86921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18 VAG Rounded Light   02390" pitchFamily="2" charset="0"/>
              </a:rPr>
              <a:t>I-type</a:t>
            </a:r>
          </a:p>
          <a:p>
            <a:pPr algn="r">
              <a:lnSpc>
                <a:spcPct val="90000"/>
              </a:lnSpc>
            </a:pPr>
            <a:br>
              <a:rPr lang="en-US" sz="2000" dirty="0">
                <a:solidFill>
                  <a:schemeClr val="bg1"/>
                </a:solidFill>
                <a:latin typeface="18 VAG Rounded Light   02390" pitchFamily="2" charset="0"/>
              </a:rPr>
            </a:b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 algn="r"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18 VAG Rounded Light   02390" pitchFamily="2" charset="0"/>
              </a:rPr>
              <a:t>S-type</a:t>
            </a:r>
          </a:p>
          <a:p>
            <a:pPr algn="r">
              <a:lnSpc>
                <a:spcPct val="90000"/>
              </a:lnSpc>
            </a:pPr>
            <a:br>
              <a:rPr lang="en-US" sz="2000" dirty="0">
                <a:solidFill>
                  <a:schemeClr val="bg1"/>
                </a:solidFill>
                <a:latin typeface="18 VAG Rounded Light   02390" pitchFamily="2" charset="0"/>
              </a:rPr>
            </a:br>
            <a:br>
              <a:rPr lang="en-US" sz="2000" dirty="0">
                <a:solidFill>
                  <a:schemeClr val="bg1"/>
                </a:solidFill>
                <a:latin typeface="18 VAG Rounded Light   02390" pitchFamily="2" charset="0"/>
              </a:rPr>
            </a:br>
            <a:r>
              <a:rPr lang="en-US" sz="2000" dirty="0">
                <a:solidFill>
                  <a:schemeClr val="bg1"/>
                </a:solidFill>
                <a:latin typeface="18 VAG Rounded Light   02390" pitchFamily="2" charset="0"/>
              </a:rPr>
              <a:t>B-type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AFB494-47DA-5825-0671-827B0E28278E}"/>
              </a:ext>
            </a:extLst>
          </p:cNvPr>
          <p:cNvSpPr txBox="1"/>
          <p:nvPr/>
        </p:nvSpPr>
        <p:spPr>
          <a:xfrm>
            <a:off x="1074181" y="4850263"/>
            <a:ext cx="4858899" cy="1264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 defTabSz="914377">
              <a:lnSpc>
                <a:spcPct val="90000"/>
              </a:lnSpc>
              <a:spcBef>
                <a:spcPts val="500"/>
              </a:spcBef>
              <a:buSzPct val="90000"/>
              <a:buFont typeface=".Hiragino Kaku Gothic Interface W3"/>
              <a:buChar char="▫"/>
            </a:pPr>
            <a:r>
              <a:rPr lang="en-US" sz="2000" dirty="0">
                <a:solidFill>
                  <a:schemeClr val="accent2"/>
                </a:solidFill>
                <a:latin typeface="18 VAG Rounded Light   02390" pitchFamily="2" charset="0"/>
              </a:rPr>
              <a:t>Instruction Bit 31 is always the </a:t>
            </a:r>
            <a:r>
              <a:rPr lang="en-US" sz="2000" i="1" dirty="0">
                <a:solidFill>
                  <a:schemeClr val="accent4"/>
                </a:solidFill>
                <a:latin typeface="18 VAG Rounded Light   02390" pitchFamily="2" charset="0"/>
              </a:rPr>
              <a:t>sign bit</a:t>
            </a:r>
            <a:r>
              <a:rPr lang="en-US" sz="2000" dirty="0">
                <a:solidFill>
                  <a:schemeClr val="accent4"/>
                </a:solidFill>
                <a:latin typeface="18 VAG Rounded Light   02390" pitchFamily="2" charset="0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18 VAG Rounded Light   02390" pitchFamily="2" charset="0"/>
              </a:rPr>
              <a:t>(highest bit to sign extend in immediate)</a:t>
            </a:r>
          </a:p>
          <a:p>
            <a:pPr marL="285750" lvl="3" indent="-285750" defTabSz="914377">
              <a:lnSpc>
                <a:spcPct val="90000"/>
              </a:lnSpc>
              <a:spcBef>
                <a:spcPts val="500"/>
              </a:spcBef>
              <a:buSzPct val="90000"/>
              <a:buFont typeface=".Hiragino Kaku Gothic Interface W3"/>
              <a:buChar char="▫"/>
            </a:pPr>
            <a:r>
              <a:rPr lang="en-US" sz="2000" dirty="0">
                <a:solidFill>
                  <a:schemeClr val="accent2"/>
                </a:solidFill>
                <a:latin typeface="18 VAG Rounded Light   02390" pitchFamily="2" charset="0"/>
              </a:rPr>
              <a:t>B-type has a </a:t>
            </a:r>
            <a:r>
              <a:rPr lang="en-US" sz="2000" i="1" dirty="0">
                <a:solidFill>
                  <a:schemeClr val="accent1"/>
                </a:solidFill>
                <a:latin typeface="18 VAG Rounded Light   02390" pitchFamily="2" charset="0"/>
              </a:rPr>
              <a:t>13-bit</a:t>
            </a:r>
            <a:r>
              <a:rPr lang="en-US" sz="2000" dirty="0">
                <a:solidFill>
                  <a:schemeClr val="accent2"/>
                </a:solidFill>
                <a:latin typeface="18 VAG Rounded Light   02390" pitchFamily="2" charset="0"/>
              </a:rPr>
              <a:t> immediate encoding b/c of implicit zero in </a:t>
            </a:r>
            <a:r>
              <a:rPr lang="en-US" sz="2000" dirty="0" err="1">
                <a:solidFill>
                  <a:schemeClr val="accent2"/>
                </a:solidFill>
                <a:latin typeface="18 VAG Rounded Light   02390" pitchFamily="2" charset="0"/>
              </a:rPr>
              <a:t>Imm</a:t>
            </a:r>
            <a:r>
              <a:rPr lang="en-US" sz="2000" dirty="0">
                <a:solidFill>
                  <a:schemeClr val="accent2"/>
                </a:solidFill>
                <a:latin typeface="18 VAG Rounded Light   02390" pitchFamily="2" charset="0"/>
              </a:rPr>
              <a:t> bit 0.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EB12FE-2612-93CD-29AE-3628FAC85225}"/>
              </a:ext>
            </a:extLst>
          </p:cNvPr>
          <p:cNvSpPr txBox="1"/>
          <p:nvPr/>
        </p:nvSpPr>
        <p:spPr>
          <a:xfrm>
            <a:off x="6517968" y="4850263"/>
            <a:ext cx="54009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000" dirty="0">
                <a:solidFill>
                  <a:schemeClr val="accent2"/>
                </a:solidFill>
                <a:latin typeface="18 VAG Rounded Light   02390" pitchFamily="2" charset="0"/>
              </a:rPr>
              <a:t>Between S and B, only two bits change meaning:</a:t>
            </a:r>
          </a:p>
          <a:p>
            <a:pPr algn="l">
              <a:lnSpc>
                <a:spcPct val="90000"/>
              </a:lnSpc>
              <a:tabLst>
                <a:tab pos="2052638" algn="l"/>
                <a:tab pos="3478213" algn="l"/>
              </a:tabLst>
            </a:pPr>
            <a:r>
              <a:rPr lang="en-US" sz="2000" dirty="0">
                <a:solidFill>
                  <a:schemeClr val="accent2"/>
                </a:solidFill>
                <a:latin typeface="18 VAG Rounded Light   02390" pitchFamily="2" charset="0"/>
              </a:rPr>
              <a:t>Instruction Bit </a:t>
            </a:r>
            <a:r>
              <a:rPr lang="en-US" sz="2000" dirty="0">
                <a:solidFill>
                  <a:schemeClr val="accent6"/>
                </a:solidFill>
                <a:latin typeface="18 VAG Rounded Light   02390" pitchFamily="2" charset="0"/>
              </a:rPr>
              <a:t>7</a:t>
            </a:r>
            <a:r>
              <a:rPr lang="en-US" sz="2000" dirty="0">
                <a:solidFill>
                  <a:schemeClr val="accent2"/>
                </a:solidFill>
                <a:latin typeface="18 VAG Rounded Light   02390" pitchFamily="2" charset="0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18 VAG Rounded Light   02390" pitchFamily="2" charset="0"/>
                <a:sym typeface="Wingdings" pitchFamily="2" charset="2"/>
              </a:rPr>
              <a:t>	</a:t>
            </a:r>
            <a:r>
              <a:rPr lang="en-US" sz="2000" dirty="0">
                <a:solidFill>
                  <a:schemeClr val="accent2"/>
                </a:solidFill>
                <a:latin typeface="18 VAG Rounded Light   02390" pitchFamily="2" charset="0"/>
              </a:rPr>
              <a:t>S: </a:t>
            </a:r>
            <a:r>
              <a:rPr lang="en-US" sz="2000" dirty="0" err="1">
                <a:solidFill>
                  <a:schemeClr val="accent2"/>
                </a:solidFill>
                <a:latin typeface="18 VAG Rounded Light   02390" pitchFamily="2" charset="0"/>
              </a:rPr>
              <a:t>Imm</a:t>
            </a:r>
            <a:r>
              <a:rPr lang="en-US" sz="2000" dirty="0">
                <a:solidFill>
                  <a:schemeClr val="accent2"/>
                </a:solidFill>
                <a:latin typeface="18 VAG Rounded Light   02390" pitchFamily="2" charset="0"/>
              </a:rPr>
              <a:t> Bit 0; 	B: </a:t>
            </a:r>
            <a:r>
              <a:rPr lang="en-US" sz="2000" dirty="0" err="1">
                <a:solidFill>
                  <a:schemeClr val="accent2"/>
                </a:solidFill>
                <a:latin typeface="18 VAG Rounded Light   02390" pitchFamily="2" charset="0"/>
              </a:rPr>
              <a:t>Imm</a:t>
            </a:r>
            <a:r>
              <a:rPr lang="en-US" sz="2000" dirty="0">
                <a:solidFill>
                  <a:schemeClr val="accent2"/>
                </a:solidFill>
                <a:latin typeface="18 VAG Rounded Light   02390" pitchFamily="2" charset="0"/>
              </a:rPr>
              <a:t> Bit 11</a:t>
            </a:r>
          </a:p>
          <a:p>
            <a:pPr algn="l">
              <a:lnSpc>
                <a:spcPct val="90000"/>
              </a:lnSpc>
              <a:tabLst>
                <a:tab pos="2052638" algn="l"/>
                <a:tab pos="3478213" algn="l"/>
              </a:tabLst>
            </a:pPr>
            <a:r>
              <a:rPr lang="en-US" sz="2000" dirty="0">
                <a:solidFill>
                  <a:schemeClr val="accent2"/>
                </a:solidFill>
                <a:latin typeface="18 VAG Rounded Light   02390" pitchFamily="2" charset="0"/>
              </a:rPr>
              <a:t>Instruction Bit </a:t>
            </a:r>
            <a:r>
              <a:rPr lang="en-US" sz="2000" dirty="0">
                <a:solidFill>
                  <a:schemeClr val="accent1"/>
                </a:solidFill>
                <a:latin typeface="18 VAG Rounded Light   02390" pitchFamily="2" charset="0"/>
              </a:rPr>
              <a:t>31</a:t>
            </a:r>
            <a:r>
              <a:rPr lang="en-US" sz="2000" dirty="0">
                <a:solidFill>
                  <a:schemeClr val="accent2"/>
                </a:solidFill>
                <a:latin typeface="18 VAG Rounded Light   02390" pitchFamily="2" charset="0"/>
                <a:sym typeface="Wingdings" pitchFamily="2" charset="2"/>
              </a:rPr>
              <a:t>	S: </a:t>
            </a:r>
            <a:r>
              <a:rPr lang="en-US" sz="2000" dirty="0" err="1">
                <a:solidFill>
                  <a:schemeClr val="accent2"/>
                </a:solidFill>
                <a:latin typeface="18 VAG Rounded Light   02390" pitchFamily="2" charset="0"/>
                <a:sym typeface="Wingdings" pitchFamily="2" charset="2"/>
              </a:rPr>
              <a:t>Imm</a:t>
            </a:r>
            <a:r>
              <a:rPr lang="en-US" sz="2000" dirty="0">
                <a:solidFill>
                  <a:schemeClr val="accent2"/>
                </a:solidFill>
                <a:latin typeface="18 VAG Rounded Light   02390" pitchFamily="2" charset="0"/>
                <a:sym typeface="Wingdings" pitchFamily="2" charset="2"/>
              </a:rPr>
              <a:t> Bit 11; B: </a:t>
            </a:r>
            <a:r>
              <a:rPr lang="en-US" sz="2000" dirty="0" err="1">
                <a:solidFill>
                  <a:schemeClr val="accent2"/>
                </a:solidFill>
                <a:latin typeface="18 VAG Rounded Light   02390" pitchFamily="2" charset="0"/>
                <a:sym typeface="Wingdings" pitchFamily="2" charset="2"/>
              </a:rPr>
              <a:t>Imm</a:t>
            </a:r>
            <a:r>
              <a:rPr lang="en-US" sz="2000" dirty="0">
                <a:solidFill>
                  <a:schemeClr val="accent2"/>
                </a:solidFill>
                <a:latin typeface="18 VAG Rounded Light   02390" pitchFamily="2" charset="0"/>
                <a:sym typeface="Wingdings" pitchFamily="2" charset="2"/>
              </a:rPr>
              <a:t> Bit 12</a:t>
            </a:r>
            <a:endParaRPr lang="en-US" sz="2000" dirty="0">
              <a:solidFill>
                <a:schemeClr val="accent2"/>
              </a:solidFill>
              <a:latin typeface="18 VAG Rounded Light   02390" pitchFamily="2" charset="0"/>
            </a:endParaRP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BDD79034-0E44-3933-C300-C330E3AB36E3}"/>
              </a:ext>
            </a:extLst>
          </p:cNvPr>
          <p:cNvSpPr/>
          <p:nvPr/>
        </p:nvSpPr>
        <p:spPr>
          <a:xfrm rot="16200000">
            <a:off x="1518227" y="4651202"/>
            <a:ext cx="191824" cy="206298"/>
          </a:xfrm>
          <a:prstGeom prst="leftBrac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B6243F40-EEAF-670E-398D-7973A84F37C8}"/>
              </a:ext>
            </a:extLst>
          </p:cNvPr>
          <p:cNvSpPr/>
          <p:nvPr/>
        </p:nvSpPr>
        <p:spPr>
          <a:xfrm rot="16200000">
            <a:off x="8773953" y="4669115"/>
            <a:ext cx="191824" cy="206298"/>
          </a:xfrm>
          <a:prstGeom prst="leftBrac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DE24CCC6-22C8-A870-1EDB-DFD5A2C5C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89118"/>
              </p:ext>
            </p:extLst>
          </p:nvPr>
        </p:nvGraphicFramePr>
        <p:xfrm>
          <a:off x="1131805" y="1925327"/>
          <a:ext cx="10396734" cy="27085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9796">
                  <a:extLst>
                    <a:ext uri="{9D8B030D-6E8A-4147-A177-3AD203B41FA5}">
                      <a16:colId xmlns:a16="http://schemas.microsoft.com/office/drawing/2014/main" val="4212028958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83314668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631863871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804285180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698615685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4241661055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3714859180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4134962500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2296042161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710756154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2996484032"/>
                    </a:ext>
                  </a:extLst>
                </a:gridCol>
                <a:gridCol w="487347">
                  <a:extLst>
                    <a:ext uri="{9D8B030D-6E8A-4147-A177-3AD203B41FA5}">
                      <a16:colId xmlns:a16="http://schemas.microsoft.com/office/drawing/2014/main" val="2332033055"/>
                    </a:ext>
                  </a:extLst>
                </a:gridCol>
                <a:gridCol w="487347">
                  <a:extLst>
                    <a:ext uri="{9D8B030D-6E8A-4147-A177-3AD203B41FA5}">
                      <a16:colId xmlns:a16="http://schemas.microsoft.com/office/drawing/2014/main" val="2503431466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436555696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768043039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527131670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1640519534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793670967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653031101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569721618"/>
                    </a:ext>
                  </a:extLst>
                </a:gridCol>
                <a:gridCol w="649794">
                  <a:extLst>
                    <a:ext uri="{9D8B030D-6E8A-4147-A177-3AD203B41FA5}">
                      <a16:colId xmlns:a16="http://schemas.microsoft.com/office/drawing/2014/main" val="1370911114"/>
                    </a:ext>
                  </a:extLst>
                </a:gridCol>
              </a:tblGrid>
              <a:tr h="333922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sz="1600" b="1" i="0" strike="noStrike" dirty="0">
                          <a:solidFill>
                            <a:schemeClr val="accent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1" i="0" strike="noStrike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9313800"/>
                  </a:ext>
                </a:extLst>
              </a:tr>
              <a:tr h="319480">
                <a:tc gridSpan="5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strike="noStrike" dirty="0" err="1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strike="noStrike" dirty="0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[11:5]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dirty="0" err="1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dirty="0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[4:0]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rs1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funct3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strike="no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rd</a:t>
                      </a:r>
                      <a:endParaRPr lang="en-US" sz="17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830993"/>
                  </a:ext>
                </a:extLst>
              </a:tr>
              <a:tr h="319480">
                <a:tc gridSpan="5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2800" b="1" i="0" strike="noStrike" dirty="0" err="1">
                          <a:solidFill>
                            <a:schemeClr val="accent3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  <a:r>
                        <a:rPr lang="en-US" sz="2800" b="1" i="0" strike="noStrike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xxxxxx</a:t>
                      </a:r>
                      <a:endParaRPr lang="en-US" sz="2800" b="1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2800" b="1" i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wwww</a:t>
                      </a:r>
                      <a:r>
                        <a:rPr lang="en-US" sz="2800" b="1" i="0" dirty="0" err="1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</a:t>
                      </a:r>
                      <a:endParaRPr lang="en-US" sz="2800" b="1" i="0" dirty="0">
                        <a:solidFill>
                          <a:schemeClr val="accent6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28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28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28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28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592891"/>
                  </a:ext>
                </a:extLst>
              </a:tr>
              <a:tr h="319480">
                <a:tc gridSpan="5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strike="noStrike" dirty="0" err="1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strike="noStrike" dirty="0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[11:5]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rs2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rs1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funct3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strike="noStrike" dirty="0" err="1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strike="noStrike" dirty="0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[4:0]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23326"/>
                  </a:ext>
                </a:extLst>
              </a:tr>
              <a:tr h="319480">
                <a:tc gridSpan="5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2800" b="1" i="0" strike="noStrike" dirty="0" err="1">
                          <a:solidFill>
                            <a:schemeClr val="accent3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  <a:r>
                        <a:rPr lang="en-US" sz="2800" b="1" i="0" strike="noStrike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xxxxxx</a:t>
                      </a:r>
                      <a:endParaRPr lang="en-US" sz="2800" b="1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28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28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28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2800" b="1" i="0" strike="noStrike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wwww</a:t>
                      </a:r>
                      <a:r>
                        <a:rPr lang="en-US" sz="2800" b="1" i="0" strike="noStrike" dirty="0" err="1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</a:t>
                      </a:r>
                      <a:endParaRPr lang="en-US" sz="2800" b="1" i="0" strike="noStrike" dirty="0">
                        <a:solidFill>
                          <a:schemeClr val="accent6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28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605647"/>
                  </a:ext>
                </a:extLst>
              </a:tr>
              <a:tr h="319480">
                <a:tc gridSpan="5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i="0" dirty="0" err="1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dirty="0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[12|10:5]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rs2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rs1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funct3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dirty="0" err="1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dirty="0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[4:1|11]</a:t>
                      </a:r>
                      <a:endParaRPr lang="en-US" sz="1700" b="1" i="0" strike="noStrike" dirty="0">
                        <a:solidFill>
                          <a:schemeClr val="accent5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09599"/>
                  </a:ext>
                </a:extLst>
              </a:tr>
              <a:tr h="319480">
                <a:tc gridSpan="5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2800" b="1" i="0" strike="noStrike" dirty="0" err="1">
                          <a:solidFill>
                            <a:schemeClr val="accent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</a:t>
                      </a:r>
                      <a:r>
                        <a:rPr lang="en-US" sz="2800" b="1" i="0" strike="noStrike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xxxxxx</a:t>
                      </a:r>
                      <a:endParaRPr lang="en-US" sz="2800" b="1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28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28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28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2800" b="1" i="0" strike="noStrike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wwww</a:t>
                      </a:r>
                      <a:r>
                        <a:rPr lang="en-US" sz="2800" b="1" i="0" strike="noStrike" dirty="0" err="1">
                          <a:solidFill>
                            <a:schemeClr val="accent3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  <a:endParaRPr lang="en-US" sz="2800" b="1" i="0" strike="noStrike" dirty="0">
                        <a:solidFill>
                          <a:schemeClr val="accent3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28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813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7095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5" grpId="0"/>
      <p:bldP spid="16" grpId="0"/>
      <p:bldP spid="17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BA2C5-B5E9-E4AA-116F-08DD36784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Disassembling the S-Format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F382E-D54A-90E8-345B-70AFC0D92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413" y="916711"/>
            <a:ext cx="11332079" cy="1077552"/>
          </a:xfrm>
        </p:spPr>
        <p:txBody>
          <a:bodyPr>
            <a:normAutofit/>
          </a:bodyPr>
          <a:lstStyle/>
          <a:p>
            <a:r>
              <a:rPr lang="en-US" sz="3200" dirty="0"/>
              <a:t>What is the corresponding assembly instruction?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56C6BB9-6D72-7B38-3F4A-F8C1E20323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9584425"/>
              </p:ext>
            </p:extLst>
          </p:nvPr>
        </p:nvGraphicFramePr>
        <p:xfrm>
          <a:off x="366790" y="4691796"/>
          <a:ext cx="8818290" cy="15186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28846">
                  <a:extLst>
                    <a:ext uri="{9D8B030D-6E8A-4147-A177-3AD203B41FA5}">
                      <a16:colId xmlns:a16="http://schemas.microsoft.com/office/drawing/2014/main" val="1624853830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797878386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1657610230"/>
                    </a:ext>
                  </a:extLst>
                </a:gridCol>
                <a:gridCol w="871434">
                  <a:extLst>
                    <a:ext uri="{9D8B030D-6E8A-4147-A177-3AD203B41FA5}">
                      <a16:colId xmlns:a16="http://schemas.microsoft.com/office/drawing/2014/main" val="953689441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842259910"/>
                    </a:ext>
                  </a:extLst>
                </a:gridCol>
                <a:gridCol w="1628846">
                  <a:extLst>
                    <a:ext uri="{9D8B030D-6E8A-4147-A177-3AD203B41FA5}">
                      <a16:colId xmlns:a16="http://schemas.microsoft.com/office/drawing/2014/main" val="2051879303"/>
                    </a:ext>
                  </a:extLst>
                </a:gridCol>
                <a:gridCol w="848684">
                  <a:extLst>
                    <a:ext uri="{9D8B030D-6E8A-4147-A177-3AD203B41FA5}">
                      <a16:colId xmlns:a16="http://schemas.microsoft.com/office/drawing/2014/main" val="1110699373"/>
                    </a:ext>
                  </a:extLst>
                </a:gridCol>
              </a:tblGrid>
              <a:tr h="306168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n-US" sz="17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n-US" sz="17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n-US" sz="17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n-US" sz="17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n-US" sz="17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n-US" sz="17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6246549"/>
                  </a:ext>
                </a:extLst>
              </a:tr>
              <a:tr h="306168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[11:5]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700" b="1" i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rs2 </a:t>
                      </a:r>
                      <a:endParaRPr lang="en-US" sz="17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700" b="1" i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rs1 </a:t>
                      </a:r>
                      <a:endParaRPr lang="en-US" sz="17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b="1" i="0" kern="12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000 </a:t>
                      </a:r>
                      <a:endParaRPr lang="en-US" sz="20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[4:0]</a:t>
                      </a:r>
                      <a:endParaRPr lang="en-US" sz="17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0100011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0000"/>
                        </a:lnSpc>
                      </a:pPr>
                      <a:r>
                        <a:rPr lang="en-US" sz="2000" b="1" i="0" dirty="0">
                          <a:solidFill>
                            <a:schemeClr val="accent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sb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588811"/>
                  </a:ext>
                </a:extLst>
              </a:tr>
              <a:tr h="306168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[11:5]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rs2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rs1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[4:0]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0100011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D9E056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sh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D9E056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984678"/>
                  </a:ext>
                </a:extLst>
              </a:tr>
              <a:tr h="306168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[11:5]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rs2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rs1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[4:0]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0100011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D9E056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sw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D9E056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24445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9729265-C760-79E9-F9F8-6B21414562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1417557"/>
              </p:ext>
            </p:extLst>
          </p:nvPr>
        </p:nvGraphicFramePr>
        <p:xfrm>
          <a:off x="897633" y="2066679"/>
          <a:ext cx="10396734" cy="11511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9796">
                  <a:extLst>
                    <a:ext uri="{9D8B030D-6E8A-4147-A177-3AD203B41FA5}">
                      <a16:colId xmlns:a16="http://schemas.microsoft.com/office/drawing/2014/main" val="162485383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888743132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928495398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4258887520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4279900494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797878386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300498641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62611582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165761023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93546849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1797088917"/>
                    </a:ext>
                  </a:extLst>
                </a:gridCol>
                <a:gridCol w="487347">
                  <a:extLst>
                    <a:ext uri="{9D8B030D-6E8A-4147-A177-3AD203B41FA5}">
                      <a16:colId xmlns:a16="http://schemas.microsoft.com/office/drawing/2014/main" val="953689441"/>
                    </a:ext>
                  </a:extLst>
                </a:gridCol>
                <a:gridCol w="487347">
                  <a:extLst>
                    <a:ext uri="{9D8B030D-6E8A-4147-A177-3AD203B41FA5}">
                      <a16:colId xmlns:a16="http://schemas.microsoft.com/office/drawing/2014/main" val="155271674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284225991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64973538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3901696933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2051879303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854787181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3270592488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901077752"/>
                    </a:ext>
                  </a:extLst>
                </a:gridCol>
                <a:gridCol w="649794">
                  <a:extLst>
                    <a:ext uri="{9D8B030D-6E8A-4147-A177-3AD203B41FA5}">
                      <a16:colId xmlns:a16="http://schemas.microsoft.com/office/drawing/2014/main" val="4059237148"/>
                    </a:ext>
                  </a:extLst>
                </a:gridCol>
              </a:tblGrid>
              <a:tr h="333922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741400"/>
                  </a:ext>
                </a:extLst>
              </a:tr>
              <a:tr h="306168"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[11:5]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rs2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rs1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funct3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[4:0]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246549"/>
                  </a:ext>
                </a:extLst>
              </a:tr>
              <a:tr h="306168">
                <a:tc gridSpan="5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kern="12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0000001 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01110</a:t>
                      </a:r>
                      <a:r>
                        <a:rPr lang="en-US" sz="2800" b="1" i="0" kern="12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00010</a:t>
                      </a:r>
                      <a:r>
                        <a:rPr lang="en-US" sz="2800" b="1" i="0" kern="12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010</a:t>
                      </a:r>
                      <a:r>
                        <a:rPr lang="en-US" sz="2800" b="1" i="0" kern="12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00100 </a:t>
                      </a:r>
                      <a:r>
                        <a:rPr lang="en-US" sz="2800" b="1" i="0" kern="12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0100011</a:t>
                      </a:r>
                      <a:r>
                        <a:rPr lang="en-US" sz="2800" b="1" i="0" kern="12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5888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28DBDD7-DB22-F9B4-5CB1-E6249DFA74BC}"/>
              </a:ext>
            </a:extLst>
          </p:cNvPr>
          <p:cNvSpPr txBox="1"/>
          <p:nvPr/>
        </p:nvSpPr>
        <p:spPr>
          <a:xfrm>
            <a:off x="10330288" y="122158"/>
            <a:ext cx="1715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1"/>
                </a:solidFill>
                <a:latin typeface="18 VAG Rounded Light   02390" pitchFamily="2" charset="0"/>
              </a:rPr>
              <a:t>(Last lecture’s Slide 33)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08008A-364B-A970-66CA-CF43B39B79F0}"/>
              </a:ext>
            </a:extLst>
          </p:cNvPr>
          <p:cNvSpPr txBox="1"/>
          <p:nvPr/>
        </p:nvSpPr>
        <p:spPr>
          <a:xfrm>
            <a:off x="78377" y="4522824"/>
            <a:ext cx="3142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accent2"/>
                </a:solidFill>
                <a:latin typeface="18 VAG Rounded Light   02390" pitchFamily="2" charset="0"/>
              </a:rPr>
              <a:t>S-Format Lookup table: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B2F276-5B6B-D438-5DB8-8730685A9E8F}"/>
              </a:ext>
            </a:extLst>
          </p:cNvPr>
          <p:cNvSpPr txBox="1"/>
          <p:nvPr/>
        </p:nvSpPr>
        <p:spPr>
          <a:xfrm>
            <a:off x="8846926" y="1501920"/>
            <a:ext cx="2570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18 VAG Rounded Light   02390" pitchFamily="2" charset="0"/>
              </a:rPr>
              <a:t>Store opcode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F37592B-8754-C1CF-66BA-AC9309B5FA84}"/>
              </a:ext>
            </a:extLst>
          </p:cNvPr>
          <p:cNvSpPr/>
          <p:nvPr/>
        </p:nvSpPr>
        <p:spPr>
          <a:xfrm rot="5400000">
            <a:off x="10076768" y="860328"/>
            <a:ext cx="173736" cy="2261460"/>
          </a:xfrm>
          <a:prstGeom prst="leftBrace">
            <a:avLst>
              <a:gd name="adj1" fmla="val 8333"/>
              <a:gd name="adj2" fmla="val 49854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144621-2020-A88D-27EA-3C85ECDA38EE}"/>
              </a:ext>
            </a:extLst>
          </p:cNvPr>
          <p:cNvSpPr txBox="1"/>
          <p:nvPr/>
        </p:nvSpPr>
        <p:spPr>
          <a:xfrm>
            <a:off x="4558598" y="4645935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funct3</a:t>
            </a:r>
          </a:p>
        </p:txBody>
      </p:sp>
    </p:spTree>
    <p:extLst>
      <p:ext uri="{BB962C8B-B14F-4D97-AF65-F5344CB8AC3E}">
        <p14:creationId xmlns:p14="http://schemas.microsoft.com/office/powerpoint/2010/main" val="162739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AD412-09CD-28BD-D3D8-D9BC4114F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1" y="76199"/>
            <a:ext cx="10955294" cy="768096"/>
          </a:xfrm>
        </p:spPr>
        <p:txBody>
          <a:bodyPr>
            <a:normAutofit/>
          </a:bodyPr>
          <a:lstStyle/>
          <a:p>
            <a:r>
              <a:rPr lang="en-US" dirty="0"/>
              <a:t>All six RV32 B-Format Instructions</a:t>
            </a:r>
          </a:p>
        </p:txBody>
      </p:sp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699C2AAE-6958-2453-A297-CA8B0E10A2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9167838"/>
              </p:ext>
            </p:extLst>
          </p:nvPr>
        </p:nvGraphicFramePr>
        <p:xfrm>
          <a:off x="663181" y="1156513"/>
          <a:ext cx="10651738" cy="27256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624853830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797878386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1657610230"/>
                    </a:ext>
                  </a:extLst>
                </a:gridCol>
                <a:gridCol w="1265855">
                  <a:extLst>
                    <a:ext uri="{9D8B030D-6E8A-4147-A177-3AD203B41FA5}">
                      <a16:colId xmlns:a16="http://schemas.microsoft.com/office/drawing/2014/main" val="953689441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84225991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51879303"/>
                    </a:ext>
                  </a:extLst>
                </a:gridCol>
                <a:gridCol w="973403">
                  <a:extLst>
                    <a:ext uri="{9D8B030D-6E8A-4147-A177-3AD203B41FA5}">
                      <a16:colId xmlns:a16="http://schemas.microsoft.com/office/drawing/2014/main" val="1110699373"/>
                    </a:ext>
                  </a:extLst>
                </a:gridCol>
              </a:tblGrid>
              <a:tr h="306168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n-US" sz="17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n-US" sz="17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n-US" sz="17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funct3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n-US" sz="17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n-US" sz="17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6246549"/>
                  </a:ext>
                </a:extLst>
              </a:tr>
              <a:tr h="306168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[12|10:5]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700" b="1" i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rs2 </a:t>
                      </a:r>
                      <a:endParaRPr lang="en-US" sz="17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700" b="1" i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rs1 </a:t>
                      </a:r>
                      <a:endParaRPr lang="en-US" sz="17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b="1" i="0" kern="12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000 </a:t>
                      </a:r>
                      <a:endParaRPr lang="en-US" sz="20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imm[4:1|11]</a:t>
                      </a:r>
                      <a:endParaRPr kumimoji="0" lang="en-US" sz="1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50000"/>
                            <a:lumOff val="50000"/>
                          </a:srgbClr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1100011</a:t>
                      </a:r>
                      <a:endParaRPr lang="en-US" sz="2400" b="1" i="0" kern="120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0000"/>
                        </a:lnSpc>
                      </a:pPr>
                      <a:r>
                        <a:rPr lang="en-US" sz="2000" b="1" i="0" dirty="0" err="1">
                          <a:solidFill>
                            <a:schemeClr val="accent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beq</a:t>
                      </a:r>
                      <a:endParaRPr lang="en-US" sz="2000" b="1" i="0" dirty="0">
                        <a:solidFill>
                          <a:schemeClr val="accent4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588811"/>
                  </a:ext>
                </a:extLst>
              </a:tr>
              <a:tr h="306168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imm[12|10:5]</a:t>
                      </a:r>
                      <a:endParaRPr kumimoji="0" lang="en-US" sz="1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rs2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rs1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imm[4:1|11]</a:t>
                      </a:r>
                      <a:endParaRPr kumimoji="0" lang="en-US" sz="1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50000"/>
                            <a:lumOff val="50000"/>
                          </a:srgbClr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1100011</a:t>
                      </a:r>
                      <a:endParaRPr lang="en-US" sz="20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D9E056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bne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D9E056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984678"/>
                  </a:ext>
                </a:extLst>
              </a:tr>
              <a:tr h="306168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imm[12|10:5]</a:t>
                      </a:r>
                      <a:endParaRPr kumimoji="0" lang="en-US" sz="1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rs2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rs1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imm[4:1|11]</a:t>
                      </a:r>
                      <a:endParaRPr kumimoji="0" lang="en-US" sz="1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50000"/>
                            <a:lumOff val="50000"/>
                          </a:srgbClr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1100011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D9E056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blt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D9E056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8968598"/>
                  </a:ext>
                </a:extLst>
              </a:tr>
              <a:tr h="306168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imm[12|10:5]</a:t>
                      </a:r>
                      <a:endParaRPr kumimoji="0" lang="en-US" sz="1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rs2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rs1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imm[4:1|11]</a:t>
                      </a:r>
                      <a:endParaRPr kumimoji="0" lang="en-US" sz="1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50000"/>
                            <a:lumOff val="50000"/>
                          </a:srgbClr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1100011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D9E056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bge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D9E056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9965495"/>
                  </a:ext>
                </a:extLst>
              </a:tr>
              <a:tr h="306168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imm[12|10:5]</a:t>
                      </a:r>
                      <a:endParaRPr kumimoji="0" lang="en-US" sz="1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rs2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rs1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imm[4:1|11]</a:t>
                      </a:r>
                      <a:endParaRPr kumimoji="0" lang="en-US" sz="1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50000"/>
                            <a:lumOff val="50000"/>
                          </a:srgbClr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1100011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D9E056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bltu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D9E056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7988075"/>
                  </a:ext>
                </a:extLst>
              </a:tr>
              <a:tr h="306168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[12|10:5]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rs2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rs1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[4:1|11]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1100011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D9E056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bgeu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D9E056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551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3526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F32CF-A81F-7537-AFFB-60A9D0E78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Conditionally Branching Even Further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FCE7A-270B-F830-5EE5-8A7359E93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412" y="916711"/>
            <a:ext cx="11613945" cy="5258802"/>
          </a:xfrm>
        </p:spPr>
        <p:txBody>
          <a:bodyPr>
            <a:normAutofit/>
          </a:bodyPr>
          <a:lstStyle/>
          <a:p>
            <a:r>
              <a:rPr lang="en-US" sz="3200" dirty="0"/>
              <a:t>Conditional Branches are typically used for</a:t>
            </a:r>
            <a:br>
              <a:rPr lang="en-US" sz="3200" dirty="0"/>
            </a:br>
            <a:r>
              <a:rPr lang="en-US" sz="3200" dirty="0"/>
              <a:t>if-else statements, for/while loops.</a:t>
            </a:r>
          </a:p>
          <a:p>
            <a:pPr lvl="1"/>
            <a:r>
              <a:rPr lang="en-US" sz="2800" dirty="0"/>
              <a:t>Usually pretty small (&lt;50 lines of C code)</a:t>
            </a:r>
          </a:p>
          <a:p>
            <a:r>
              <a:rPr lang="en-US" sz="3200" dirty="0"/>
              <a:t>B-Format has limited range:</a:t>
            </a:r>
          </a:p>
          <a:p>
            <a:pPr lvl="1"/>
            <a:r>
              <a:rPr lang="en-US" sz="2800" dirty="0"/>
              <a:t>± 2</a:t>
            </a:r>
            <a:r>
              <a:rPr lang="en-US" sz="2800" baseline="30000" dirty="0"/>
              <a:t>10</a:t>
            </a:r>
            <a:r>
              <a:rPr lang="en-US" sz="2800" dirty="0"/>
              <a:t> 32-bit instructions from current instruction</a:t>
            </a:r>
          </a:p>
          <a:p>
            <a:r>
              <a:rPr lang="en-US" sz="3200" dirty="0"/>
              <a:t>What if destination is further away?</a:t>
            </a:r>
          </a:p>
          <a:p>
            <a:pPr lvl="1"/>
            <a:r>
              <a:rPr lang="en-US" sz="2800" dirty="0"/>
              <a:t>Enter the </a:t>
            </a:r>
            <a:r>
              <a:rPr lang="en-US" sz="2800" i="1" dirty="0">
                <a:solidFill>
                  <a:schemeClr val="accent4"/>
                </a:solidFill>
              </a:rPr>
              <a:t>unconditional jump</a:t>
            </a:r>
            <a:r>
              <a:rPr lang="en-US" sz="2800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EAEEFD-D01B-E04B-6C11-3EB07E2D671F}"/>
              </a:ext>
            </a:extLst>
          </p:cNvPr>
          <p:cNvSpPr txBox="1"/>
          <p:nvPr/>
        </p:nvSpPr>
        <p:spPr>
          <a:xfrm>
            <a:off x="1056119" y="4834288"/>
            <a:ext cx="3134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beq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x10, x0, far</a:t>
            </a:r>
          </a:p>
          <a:p>
            <a:pPr algn="l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next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instr</a:t>
            </a:r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37CE9C-F8F7-A513-BE8A-357C1B5A830B}"/>
              </a:ext>
            </a:extLst>
          </p:cNvPr>
          <p:cNvSpPr txBox="1"/>
          <p:nvPr/>
        </p:nvSpPr>
        <p:spPr>
          <a:xfrm>
            <a:off x="6690112" y="4856832"/>
            <a:ext cx="44246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24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bne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x10, x0, next</a:t>
            </a:r>
          </a:p>
          <a:p>
            <a:pPr algn="l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j far</a:t>
            </a:r>
          </a:p>
          <a:p>
            <a:pPr algn="l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next: # next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instr</a:t>
            </a:r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42D528B-7724-2DC9-2181-709C8364C2AC}"/>
              </a:ext>
            </a:extLst>
          </p:cNvPr>
          <p:cNvSpPr/>
          <p:nvPr/>
        </p:nvSpPr>
        <p:spPr>
          <a:xfrm flipV="1">
            <a:off x="4029668" y="5096237"/>
            <a:ext cx="344556" cy="875376"/>
          </a:xfrm>
          <a:custGeom>
            <a:avLst/>
            <a:gdLst>
              <a:gd name="connsiteX0" fmla="*/ 92765 w 265442"/>
              <a:gd name="connsiteY0" fmla="*/ 675912 h 675912"/>
              <a:gd name="connsiteX1" fmla="*/ 172278 w 265442"/>
              <a:gd name="connsiteY1" fmla="*/ 636155 h 675912"/>
              <a:gd name="connsiteX2" fmla="*/ 225287 w 265442"/>
              <a:gd name="connsiteY2" fmla="*/ 583146 h 675912"/>
              <a:gd name="connsiteX3" fmla="*/ 238539 w 265442"/>
              <a:gd name="connsiteY3" fmla="*/ 543390 h 675912"/>
              <a:gd name="connsiteX4" fmla="*/ 265043 w 265442"/>
              <a:gd name="connsiteY4" fmla="*/ 490381 h 675912"/>
              <a:gd name="connsiteX5" fmla="*/ 198783 w 265442"/>
              <a:gd name="connsiteY5" fmla="*/ 291599 h 675912"/>
              <a:gd name="connsiteX6" fmla="*/ 159026 w 265442"/>
              <a:gd name="connsiteY6" fmla="*/ 278346 h 675912"/>
              <a:gd name="connsiteX7" fmla="*/ 79513 w 265442"/>
              <a:gd name="connsiteY7" fmla="*/ 291599 h 675912"/>
              <a:gd name="connsiteX8" fmla="*/ 0 w 265442"/>
              <a:gd name="connsiteY8" fmla="*/ 318103 h 675912"/>
              <a:gd name="connsiteX9" fmla="*/ 13252 w 265442"/>
              <a:gd name="connsiteY9" fmla="*/ 397616 h 675912"/>
              <a:gd name="connsiteX10" fmla="*/ 198783 w 265442"/>
              <a:gd name="connsiteY10" fmla="*/ 410868 h 675912"/>
              <a:gd name="connsiteX11" fmla="*/ 225287 w 265442"/>
              <a:gd name="connsiteY11" fmla="*/ 371112 h 675912"/>
              <a:gd name="connsiteX12" fmla="*/ 251791 w 265442"/>
              <a:gd name="connsiteY12" fmla="*/ 291599 h 675912"/>
              <a:gd name="connsiteX13" fmla="*/ 225287 w 265442"/>
              <a:gd name="connsiteY13" fmla="*/ 159077 h 675912"/>
              <a:gd name="connsiteX14" fmla="*/ 198783 w 265442"/>
              <a:gd name="connsiteY14" fmla="*/ 132572 h 675912"/>
              <a:gd name="connsiteX15" fmla="*/ 106017 w 265442"/>
              <a:gd name="connsiteY15" fmla="*/ 26555 h 675912"/>
              <a:gd name="connsiteX16" fmla="*/ 53009 w 265442"/>
              <a:gd name="connsiteY16" fmla="*/ 51 h 675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5442" h="675912">
                <a:moveTo>
                  <a:pt x="92765" y="675912"/>
                </a:moveTo>
                <a:cubicBezTo>
                  <a:pt x="119269" y="662660"/>
                  <a:pt x="148002" y="653148"/>
                  <a:pt x="172278" y="636155"/>
                </a:cubicBezTo>
                <a:cubicBezTo>
                  <a:pt x="192749" y="621825"/>
                  <a:pt x="225287" y="583146"/>
                  <a:pt x="225287" y="583146"/>
                </a:cubicBezTo>
                <a:cubicBezTo>
                  <a:pt x="229704" y="569894"/>
                  <a:pt x="233036" y="556229"/>
                  <a:pt x="238539" y="543390"/>
                </a:cubicBezTo>
                <a:cubicBezTo>
                  <a:pt x="246321" y="525232"/>
                  <a:pt x="263528" y="510078"/>
                  <a:pt x="265043" y="490381"/>
                </a:cubicBezTo>
                <a:cubicBezTo>
                  <a:pt x="267681" y="456089"/>
                  <a:pt x="258525" y="311514"/>
                  <a:pt x="198783" y="291599"/>
                </a:cubicBezTo>
                <a:lnTo>
                  <a:pt x="159026" y="278346"/>
                </a:lnTo>
                <a:cubicBezTo>
                  <a:pt x="132522" y="282764"/>
                  <a:pt x="105581" y="285082"/>
                  <a:pt x="79513" y="291599"/>
                </a:cubicBezTo>
                <a:cubicBezTo>
                  <a:pt x="52409" y="298375"/>
                  <a:pt x="0" y="318103"/>
                  <a:pt x="0" y="318103"/>
                </a:cubicBezTo>
                <a:cubicBezTo>
                  <a:pt x="4417" y="344607"/>
                  <a:pt x="1235" y="373583"/>
                  <a:pt x="13252" y="397616"/>
                </a:cubicBezTo>
                <a:cubicBezTo>
                  <a:pt x="42366" y="455843"/>
                  <a:pt x="194120" y="411292"/>
                  <a:pt x="198783" y="410868"/>
                </a:cubicBezTo>
                <a:cubicBezTo>
                  <a:pt x="207618" y="397616"/>
                  <a:pt x="218819" y="385666"/>
                  <a:pt x="225287" y="371112"/>
                </a:cubicBezTo>
                <a:cubicBezTo>
                  <a:pt x="236634" y="345582"/>
                  <a:pt x="251791" y="291599"/>
                  <a:pt x="251791" y="291599"/>
                </a:cubicBezTo>
                <a:cubicBezTo>
                  <a:pt x="250127" y="281615"/>
                  <a:pt x="235171" y="178846"/>
                  <a:pt x="225287" y="159077"/>
                </a:cubicBezTo>
                <a:cubicBezTo>
                  <a:pt x="219699" y="147902"/>
                  <a:pt x="206588" y="142328"/>
                  <a:pt x="198783" y="132572"/>
                </a:cubicBezTo>
                <a:cubicBezTo>
                  <a:pt x="158758" y="82541"/>
                  <a:pt x="176074" y="73260"/>
                  <a:pt x="106017" y="26555"/>
                </a:cubicBezTo>
                <a:cubicBezTo>
                  <a:pt x="62586" y="-2399"/>
                  <a:pt x="82188" y="51"/>
                  <a:pt x="53009" y="51"/>
                </a:cubicBezTo>
              </a:path>
            </a:pathLst>
          </a:custGeom>
          <a:noFill/>
          <a:ln w="28575">
            <a:solidFill>
              <a:schemeClr val="accent4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780242-7D51-C107-F138-CD502163C4D5}"/>
              </a:ext>
            </a:extLst>
          </p:cNvPr>
          <p:cNvSpPr txBox="1"/>
          <p:nvPr/>
        </p:nvSpPr>
        <p:spPr>
          <a:xfrm>
            <a:off x="3398158" y="5995565"/>
            <a:ext cx="1044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4"/>
                </a:solidFill>
                <a:latin typeface="18 VAG Rounded Light   02390" pitchFamily="2" charset="0"/>
              </a:rPr>
              <a:t>if equal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EFDE2E-2830-8CED-F714-6B5B0E0678CF}"/>
              </a:ext>
            </a:extLst>
          </p:cNvPr>
          <p:cNvSpPr txBox="1"/>
          <p:nvPr/>
        </p:nvSpPr>
        <p:spPr>
          <a:xfrm>
            <a:off x="6332303" y="4834288"/>
            <a:ext cx="1044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1"/>
                </a:solidFill>
                <a:latin typeface="18 VAG Rounded Light   02390" pitchFamily="2" charset="0"/>
              </a:rPr>
              <a:t>if not equal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87828C3B-3437-22EB-F66D-1D7146B83874}"/>
              </a:ext>
            </a:extLst>
          </p:cNvPr>
          <p:cNvSpPr/>
          <p:nvPr/>
        </p:nvSpPr>
        <p:spPr>
          <a:xfrm>
            <a:off x="7504417" y="5000411"/>
            <a:ext cx="316104" cy="845282"/>
          </a:xfrm>
          <a:custGeom>
            <a:avLst/>
            <a:gdLst>
              <a:gd name="connsiteX0" fmla="*/ 223338 w 316104"/>
              <a:gd name="connsiteY0" fmla="*/ 0 h 424069"/>
              <a:gd name="connsiteX1" fmla="*/ 11304 w 316104"/>
              <a:gd name="connsiteY1" fmla="*/ 92765 h 424069"/>
              <a:gd name="connsiteX2" fmla="*/ 24556 w 316104"/>
              <a:gd name="connsiteY2" fmla="*/ 198782 h 424069"/>
              <a:gd name="connsiteX3" fmla="*/ 104069 w 316104"/>
              <a:gd name="connsiteY3" fmla="*/ 278295 h 424069"/>
              <a:gd name="connsiteX4" fmla="*/ 157078 w 316104"/>
              <a:gd name="connsiteY4" fmla="*/ 331304 h 424069"/>
              <a:gd name="connsiteX5" fmla="*/ 196834 w 316104"/>
              <a:gd name="connsiteY5" fmla="*/ 344556 h 424069"/>
              <a:gd name="connsiteX6" fmla="*/ 249843 w 316104"/>
              <a:gd name="connsiteY6" fmla="*/ 397565 h 424069"/>
              <a:gd name="connsiteX7" fmla="*/ 316104 w 316104"/>
              <a:gd name="connsiteY7" fmla="*/ 424069 h 42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6104" h="424069">
                <a:moveTo>
                  <a:pt x="223338" y="0"/>
                </a:moveTo>
                <a:cubicBezTo>
                  <a:pt x="152660" y="30922"/>
                  <a:pt x="65855" y="38214"/>
                  <a:pt x="11304" y="92765"/>
                </a:cubicBezTo>
                <a:cubicBezTo>
                  <a:pt x="-13879" y="117948"/>
                  <a:pt x="8629" y="166928"/>
                  <a:pt x="24556" y="198782"/>
                </a:cubicBezTo>
                <a:cubicBezTo>
                  <a:pt x="41319" y="232308"/>
                  <a:pt x="77565" y="251791"/>
                  <a:pt x="104069" y="278295"/>
                </a:cubicBezTo>
                <a:lnTo>
                  <a:pt x="157078" y="331304"/>
                </a:lnTo>
                <a:lnTo>
                  <a:pt x="196834" y="344556"/>
                </a:lnTo>
                <a:cubicBezTo>
                  <a:pt x="214504" y="362226"/>
                  <a:pt x="226137" y="389663"/>
                  <a:pt x="249843" y="397565"/>
                </a:cubicBezTo>
                <a:cubicBezTo>
                  <a:pt x="298970" y="413941"/>
                  <a:pt x="277105" y="404570"/>
                  <a:pt x="316104" y="424069"/>
                </a:cubicBezTo>
              </a:path>
            </a:pathLst>
          </a:custGeom>
          <a:noFill/>
          <a:ln w="285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602F76-438B-8DCB-C655-261F51B70D19}"/>
              </a:ext>
            </a:extLst>
          </p:cNvPr>
          <p:cNvSpPr txBox="1"/>
          <p:nvPr/>
        </p:nvSpPr>
        <p:spPr>
          <a:xfrm>
            <a:off x="10314499" y="6167653"/>
            <a:ext cx="1044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4"/>
                </a:solidFill>
                <a:latin typeface="18 VAG Rounded Light   02390" pitchFamily="2" charset="0"/>
              </a:rPr>
              <a:t>if equal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1F7BE465-C2D0-BBEA-2C10-8C816634E382}"/>
              </a:ext>
            </a:extLst>
          </p:cNvPr>
          <p:cNvSpPr/>
          <p:nvPr/>
        </p:nvSpPr>
        <p:spPr>
          <a:xfrm>
            <a:off x="9009242" y="5433694"/>
            <a:ext cx="2001078" cy="796312"/>
          </a:xfrm>
          <a:custGeom>
            <a:avLst/>
            <a:gdLst>
              <a:gd name="connsiteX0" fmla="*/ 0 w 2001078"/>
              <a:gd name="connsiteY0" fmla="*/ 54190 h 796312"/>
              <a:gd name="connsiteX1" fmla="*/ 583096 w 2001078"/>
              <a:gd name="connsiteY1" fmla="*/ 40938 h 796312"/>
              <a:gd name="connsiteX2" fmla="*/ 728870 w 2001078"/>
              <a:gd name="connsiteY2" fmla="*/ 27686 h 796312"/>
              <a:gd name="connsiteX3" fmla="*/ 1258957 w 2001078"/>
              <a:gd name="connsiteY3" fmla="*/ 14433 h 796312"/>
              <a:gd name="connsiteX4" fmla="*/ 1603513 w 2001078"/>
              <a:gd name="connsiteY4" fmla="*/ 14433 h 796312"/>
              <a:gd name="connsiteX5" fmla="*/ 1683026 w 2001078"/>
              <a:gd name="connsiteY5" fmla="*/ 54190 h 796312"/>
              <a:gd name="connsiteX6" fmla="*/ 1722783 w 2001078"/>
              <a:gd name="connsiteY6" fmla="*/ 67442 h 796312"/>
              <a:gd name="connsiteX7" fmla="*/ 1749287 w 2001078"/>
              <a:gd name="connsiteY7" fmla="*/ 107199 h 796312"/>
              <a:gd name="connsiteX8" fmla="*/ 1815548 w 2001078"/>
              <a:gd name="connsiteY8" fmla="*/ 186712 h 796312"/>
              <a:gd name="connsiteX9" fmla="*/ 1842052 w 2001078"/>
              <a:gd name="connsiteY9" fmla="*/ 266225 h 796312"/>
              <a:gd name="connsiteX10" fmla="*/ 1802296 w 2001078"/>
              <a:gd name="connsiteY10" fmla="*/ 345738 h 796312"/>
              <a:gd name="connsiteX11" fmla="*/ 1722783 w 2001078"/>
              <a:gd name="connsiteY11" fmla="*/ 372242 h 796312"/>
              <a:gd name="connsiteX12" fmla="*/ 1577009 w 2001078"/>
              <a:gd name="connsiteY12" fmla="*/ 319233 h 796312"/>
              <a:gd name="connsiteX13" fmla="*/ 1524000 w 2001078"/>
              <a:gd name="connsiteY13" fmla="*/ 279477 h 796312"/>
              <a:gd name="connsiteX14" fmla="*/ 1457739 w 2001078"/>
              <a:gd name="connsiteY14" fmla="*/ 239720 h 796312"/>
              <a:gd name="connsiteX15" fmla="*/ 1431235 w 2001078"/>
              <a:gd name="connsiteY15" fmla="*/ 199964 h 796312"/>
              <a:gd name="connsiteX16" fmla="*/ 1484244 w 2001078"/>
              <a:gd name="connsiteY16" fmla="*/ 160207 h 796312"/>
              <a:gd name="connsiteX17" fmla="*/ 1550505 w 2001078"/>
              <a:gd name="connsiteY17" fmla="*/ 120451 h 796312"/>
              <a:gd name="connsiteX18" fmla="*/ 1669774 w 2001078"/>
              <a:gd name="connsiteY18" fmla="*/ 54190 h 796312"/>
              <a:gd name="connsiteX19" fmla="*/ 1789044 w 2001078"/>
              <a:gd name="connsiteY19" fmla="*/ 67442 h 796312"/>
              <a:gd name="connsiteX20" fmla="*/ 1855305 w 2001078"/>
              <a:gd name="connsiteY20" fmla="*/ 120451 h 796312"/>
              <a:gd name="connsiteX21" fmla="*/ 1895061 w 2001078"/>
              <a:gd name="connsiteY21" fmla="*/ 146955 h 796312"/>
              <a:gd name="connsiteX22" fmla="*/ 1921565 w 2001078"/>
              <a:gd name="connsiteY22" fmla="*/ 186712 h 796312"/>
              <a:gd name="connsiteX23" fmla="*/ 1948070 w 2001078"/>
              <a:gd name="connsiteY23" fmla="*/ 213216 h 796312"/>
              <a:gd name="connsiteX24" fmla="*/ 1974574 w 2001078"/>
              <a:gd name="connsiteY24" fmla="*/ 292729 h 796312"/>
              <a:gd name="connsiteX25" fmla="*/ 2001078 w 2001078"/>
              <a:gd name="connsiteY25" fmla="*/ 385494 h 796312"/>
              <a:gd name="connsiteX26" fmla="*/ 1987826 w 2001078"/>
              <a:gd name="connsiteY26" fmla="*/ 584277 h 796312"/>
              <a:gd name="connsiteX27" fmla="*/ 1961322 w 2001078"/>
              <a:gd name="connsiteY27" fmla="*/ 677042 h 796312"/>
              <a:gd name="connsiteX28" fmla="*/ 1948070 w 2001078"/>
              <a:gd name="connsiteY28" fmla="*/ 730051 h 796312"/>
              <a:gd name="connsiteX29" fmla="*/ 1934818 w 2001078"/>
              <a:gd name="connsiteY29" fmla="*/ 796312 h 796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001078" h="796312">
                <a:moveTo>
                  <a:pt x="0" y="54190"/>
                </a:moveTo>
                <a:lnTo>
                  <a:pt x="583096" y="40938"/>
                </a:lnTo>
                <a:cubicBezTo>
                  <a:pt x="631855" y="39165"/>
                  <a:pt x="680116" y="29598"/>
                  <a:pt x="728870" y="27686"/>
                </a:cubicBezTo>
                <a:cubicBezTo>
                  <a:pt x="905485" y="20760"/>
                  <a:pt x="1082261" y="18851"/>
                  <a:pt x="1258957" y="14433"/>
                </a:cubicBezTo>
                <a:cubicBezTo>
                  <a:pt x="1434834" y="5176"/>
                  <a:pt x="1467352" y="-12800"/>
                  <a:pt x="1603513" y="14433"/>
                </a:cubicBezTo>
                <a:cubicBezTo>
                  <a:pt x="1659029" y="25536"/>
                  <a:pt x="1630907" y="28131"/>
                  <a:pt x="1683026" y="54190"/>
                </a:cubicBezTo>
                <a:cubicBezTo>
                  <a:pt x="1695520" y="60437"/>
                  <a:pt x="1709531" y="63025"/>
                  <a:pt x="1722783" y="67442"/>
                </a:cubicBezTo>
                <a:cubicBezTo>
                  <a:pt x="1731618" y="80694"/>
                  <a:pt x="1739091" y="94963"/>
                  <a:pt x="1749287" y="107199"/>
                </a:cubicBezTo>
                <a:cubicBezTo>
                  <a:pt x="1779012" y="142869"/>
                  <a:pt x="1796745" y="144404"/>
                  <a:pt x="1815548" y="186712"/>
                </a:cubicBezTo>
                <a:cubicBezTo>
                  <a:pt x="1826895" y="212242"/>
                  <a:pt x="1842052" y="266225"/>
                  <a:pt x="1842052" y="266225"/>
                </a:cubicBezTo>
                <a:cubicBezTo>
                  <a:pt x="1833971" y="298547"/>
                  <a:pt x="1836052" y="328860"/>
                  <a:pt x="1802296" y="345738"/>
                </a:cubicBezTo>
                <a:cubicBezTo>
                  <a:pt x="1777308" y="358232"/>
                  <a:pt x="1722783" y="372242"/>
                  <a:pt x="1722783" y="372242"/>
                </a:cubicBezTo>
                <a:cubicBezTo>
                  <a:pt x="1660589" y="356694"/>
                  <a:pt x="1643197" y="355335"/>
                  <a:pt x="1577009" y="319233"/>
                </a:cubicBezTo>
                <a:cubicBezTo>
                  <a:pt x="1557619" y="308657"/>
                  <a:pt x="1542377" y="291729"/>
                  <a:pt x="1524000" y="279477"/>
                </a:cubicBezTo>
                <a:cubicBezTo>
                  <a:pt x="1502568" y="265189"/>
                  <a:pt x="1479826" y="252972"/>
                  <a:pt x="1457739" y="239720"/>
                </a:cubicBezTo>
                <a:cubicBezTo>
                  <a:pt x="1448904" y="226468"/>
                  <a:pt x="1426198" y="215074"/>
                  <a:pt x="1431235" y="199964"/>
                </a:cubicBezTo>
                <a:cubicBezTo>
                  <a:pt x="1438220" y="179010"/>
                  <a:pt x="1465866" y="172459"/>
                  <a:pt x="1484244" y="160207"/>
                </a:cubicBezTo>
                <a:cubicBezTo>
                  <a:pt x="1505676" y="145919"/>
                  <a:pt x="1528774" y="134280"/>
                  <a:pt x="1550505" y="120451"/>
                </a:cubicBezTo>
                <a:cubicBezTo>
                  <a:pt x="1650756" y="56655"/>
                  <a:pt x="1595801" y="78848"/>
                  <a:pt x="1669774" y="54190"/>
                </a:cubicBezTo>
                <a:cubicBezTo>
                  <a:pt x="1709531" y="58607"/>
                  <a:pt x="1750237" y="57740"/>
                  <a:pt x="1789044" y="67442"/>
                </a:cubicBezTo>
                <a:cubicBezTo>
                  <a:pt x="1818708" y="74858"/>
                  <a:pt x="1833611" y="103096"/>
                  <a:pt x="1855305" y="120451"/>
                </a:cubicBezTo>
                <a:cubicBezTo>
                  <a:pt x="1867742" y="130400"/>
                  <a:pt x="1881809" y="138120"/>
                  <a:pt x="1895061" y="146955"/>
                </a:cubicBezTo>
                <a:cubicBezTo>
                  <a:pt x="1903896" y="160207"/>
                  <a:pt x="1911615" y="174275"/>
                  <a:pt x="1921565" y="186712"/>
                </a:cubicBezTo>
                <a:cubicBezTo>
                  <a:pt x="1929370" y="196468"/>
                  <a:pt x="1942482" y="202041"/>
                  <a:pt x="1948070" y="213216"/>
                </a:cubicBezTo>
                <a:cubicBezTo>
                  <a:pt x="1960564" y="238204"/>
                  <a:pt x="1965739" y="266225"/>
                  <a:pt x="1974574" y="292729"/>
                </a:cubicBezTo>
                <a:cubicBezTo>
                  <a:pt x="1993585" y="349763"/>
                  <a:pt x="1984439" y="318936"/>
                  <a:pt x="2001078" y="385494"/>
                </a:cubicBezTo>
                <a:cubicBezTo>
                  <a:pt x="1996661" y="451755"/>
                  <a:pt x="1994778" y="518234"/>
                  <a:pt x="1987826" y="584277"/>
                </a:cubicBezTo>
                <a:cubicBezTo>
                  <a:pt x="1984373" y="617077"/>
                  <a:pt x="1970220" y="645900"/>
                  <a:pt x="1961322" y="677042"/>
                </a:cubicBezTo>
                <a:cubicBezTo>
                  <a:pt x="1956318" y="694555"/>
                  <a:pt x="1953074" y="712538"/>
                  <a:pt x="1948070" y="730051"/>
                </a:cubicBezTo>
                <a:cubicBezTo>
                  <a:pt x="1932024" y="786212"/>
                  <a:pt x="1934818" y="750763"/>
                  <a:pt x="1934818" y="796312"/>
                </a:cubicBezTo>
              </a:path>
            </a:pathLst>
          </a:custGeom>
          <a:noFill/>
          <a:ln w="28575">
            <a:solidFill>
              <a:schemeClr val="accent4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-Down Arrow 16">
            <a:extLst>
              <a:ext uri="{FF2B5EF4-FFF2-40B4-BE49-F238E27FC236}">
                <a16:creationId xmlns:a16="http://schemas.microsoft.com/office/drawing/2014/main" id="{4D90FCA3-6E8D-07AE-B5F6-2F6EFB116E36}"/>
              </a:ext>
            </a:extLst>
          </p:cNvPr>
          <p:cNvSpPr/>
          <p:nvPr/>
        </p:nvSpPr>
        <p:spPr>
          <a:xfrm rot="5400000">
            <a:off x="4769971" y="4691950"/>
            <a:ext cx="1555706" cy="1631582"/>
          </a:xfrm>
          <a:prstGeom prst="upDownArrow">
            <a:avLst>
              <a:gd name="adj1" fmla="val 56071"/>
              <a:gd name="adj2" fmla="val 31930"/>
            </a:avLst>
          </a:prstGeom>
          <a:solidFill>
            <a:schemeClr val="accent2"/>
          </a:solidFill>
          <a:ln w="28575">
            <a:noFill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D8FD5A-BE0C-41E4-C4C0-954E2573CACE}"/>
              </a:ext>
            </a:extLst>
          </p:cNvPr>
          <p:cNvSpPr txBox="1"/>
          <p:nvPr/>
        </p:nvSpPr>
        <p:spPr>
          <a:xfrm>
            <a:off x="4732033" y="5215354"/>
            <a:ext cx="16315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18 VAG Rounded Light   02390" pitchFamily="2" charset="0"/>
              </a:rPr>
              <a:t>functionally equivalent</a:t>
            </a:r>
          </a:p>
        </p:txBody>
      </p:sp>
    </p:spTree>
    <p:extLst>
      <p:ext uri="{BB962C8B-B14F-4D97-AF65-F5344CB8AC3E}">
        <p14:creationId xmlns:p14="http://schemas.microsoft.com/office/powerpoint/2010/main" val="151760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 animBg="1"/>
      <p:bldP spid="15" grpId="0"/>
      <p:bldP spid="16" grpId="0" animBg="1"/>
      <p:bldP spid="17" grpId="0" animBg="1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564F11-95FD-325A-5C5B-FD8038A95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Updating the Program Counter (PC)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B-Format Layout</a:t>
            </a:r>
          </a:p>
          <a:p>
            <a:r>
              <a:rPr lang="en-US" dirty="0"/>
              <a:t>J-Format Layout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U-Format: Long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Immediates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 err="1">
                <a:solidFill>
                  <a:schemeClr val="bg1">
                    <a:lumMod val="50000"/>
                    <a:alpha val="99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jalr</a:t>
            </a:r>
            <a:r>
              <a:rPr lang="en-US" dirty="0">
                <a:solidFill>
                  <a:schemeClr val="bg1">
                    <a:lumMod val="50000"/>
                    <a:alpha val="99000"/>
                  </a:schemeClr>
                </a:solidFill>
              </a:rPr>
              <a:t>: I-Format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7E76E6-F0BB-4659-02C8-6F7EF33DE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J-Format Layout</a:t>
            </a:r>
          </a:p>
        </p:txBody>
      </p:sp>
    </p:spTree>
    <p:extLst>
      <p:ext uri="{BB962C8B-B14F-4D97-AF65-F5344CB8AC3E}">
        <p14:creationId xmlns:p14="http://schemas.microsoft.com/office/powerpoint/2010/main" val="2825367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3B1FF-37CA-9E55-51C3-19D3089D7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199"/>
            <a:ext cx="10782299" cy="768096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r>
              <a:rPr lang="en-US" dirty="0"/>
              <a:t> instruction and </a:t>
            </a: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dirty="0"/>
              <a:t> </a:t>
            </a:r>
            <a:r>
              <a:rPr lang="en-US" dirty="0" err="1"/>
              <a:t>pseudoinstruction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2D89B-3C90-73D0-98E4-DAA40C00A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413" y="916710"/>
            <a:ext cx="11332079" cy="5865091"/>
          </a:xfrm>
        </p:spPr>
        <p:txBody>
          <a:bodyPr>
            <a:normAutofit/>
          </a:bodyPr>
          <a:lstStyle/>
          <a:p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r>
              <a:rPr lang="en-US" sz="3200" dirty="0"/>
              <a:t> does a </a:t>
            </a:r>
            <a:r>
              <a:rPr lang="en-US" sz="3200" b="0" dirty="0">
                <a:solidFill>
                  <a:schemeClr val="accent4"/>
                </a:solidFill>
                <a:latin typeface="18 VAG Rounded Light   02390" pitchFamily="2" charset="0"/>
              </a:rPr>
              <a:t>Jump And Link</a:t>
            </a:r>
            <a:r>
              <a:rPr lang="en-US" sz="3200" dirty="0">
                <a:solidFill>
                  <a:schemeClr val="accent4"/>
                </a:solidFill>
              </a:rPr>
              <a:t> </a:t>
            </a:r>
            <a:r>
              <a:rPr lang="en-US" sz="2800" dirty="0"/>
              <a:t>(i.e., “link and jump”)</a:t>
            </a:r>
            <a:r>
              <a:rPr lang="en-US" sz="3200" dirty="0"/>
              <a:t>:</a:t>
            </a:r>
          </a:p>
          <a:p>
            <a:pPr marL="84664" indent="0" algn="ctr">
              <a:spcBef>
                <a:spcPts val="0"/>
              </a:spcBef>
              <a:buNone/>
            </a:pPr>
            <a:r>
              <a:rPr lang="en-US" sz="3200" dirty="0" err="1">
                <a:solidFill>
                  <a:schemeClr val="bg1"/>
                </a:solidFill>
                <a:latin typeface="Courier New"/>
                <a:cs typeface="Courier New"/>
              </a:rPr>
              <a:t>jal</a:t>
            </a:r>
            <a:r>
              <a:rPr lang="en-US" sz="320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ourier New"/>
                <a:cs typeface="Courier New"/>
              </a:rPr>
              <a:t>rd</a:t>
            </a:r>
            <a:r>
              <a:rPr lang="en-US" sz="3200" dirty="0">
                <a:solidFill>
                  <a:schemeClr val="bg1"/>
                </a:solidFill>
                <a:latin typeface="Courier New"/>
                <a:cs typeface="Courier New"/>
              </a:rPr>
              <a:t>, Label</a:t>
            </a:r>
            <a:endParaRPr lang="en-US" sz="3200" dirty="0">
              <a:solidFill>
                <a:schemeClr val="bg1"/>
              </a:solidFill>
            </a:endParaRPr>
          </a:p>
          <a:p>
            <a:pPr lvl="1"/>
            <a:r>
              <a:rPr lang="en-US" sz="2800" dirty="0"/>
              <a:t>Jump to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</a:p>
          <a:p>
            <a:pPr lvl="1"/>
            <a:r>
              <a:rPr lang="en-US" sz="2800" dirty="0"/>
              <a:t>Write address of the </a:t>
            </a:r>
            <a:r>
              <a:rPr lang="en-US" sz="2800" i="1" dirty="0"/>
              <a:t>following</a:t>
            </a:r>
            <a:r>
              <a:rPr lang="en-US" sz="2800" dirty="0"/>
              <a:t> instruction to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2800" dirty="0">
                <a:cs typeface="Courier New"/>
              </a:rPr>
              <a:t>.</a:t>
            </a:r>
          </a:p>
          <a:p>
            <a:r>
              <a:rPr lang="en-US" sz="3200" dirty="0">
                <a:cs typeface="Courier New"/>
              </a:rPr>
              <a:t>Two use cases:</a:t>
            </a:r>
          </a:p>
          <a:p>
            <a:pPr marL="754063" lvl="1" indent="-298450">
              <a:buFont typeface="+mj-lt"/>
              <a:buAutoNum type="arabicPeriod"/>
            </a:pPr>
            <a:r>
              <a:rPr lang="en-US" sz="2800" dirty="0">
                <a:cs typeface="Courier New"/>
              </a:rPr>
              <a:t>Call a function (and simultaneously</a:t>
            </a:r>
            <a:br>
              <a:rPr lang="en-US" sz="2800" dirty="0">
                <a:cs typeface="Courier New"/>
              </a:rPr>
            </a:br>
            <a:r>
              <a:rPr lang="en-US" sz="2800" dirty="0">
                <a:cs typeface="Courier New"/>
              </a:rPr>
              <a:t>save return address in named register)</a:t>
            </a:r>
            <a:br>
              <a:rPr lang="en-US" sz="2800" dirty="0">
                <a:cs typeface="Courier New"/>
              </a:rPr>
            </a:br>
            <a:endParaRPr lang="en-US" sz="2800" dirty="0">
              <a:cs typeface="Courier New"/>
            </a:endParaRPr>
          </a:p>
          <a:p>
            <a:pPr marL="754063" lvl="1" indent="-298450">
              <a:buFont typeface="+mj-lt"/>
              <a:buAutoNum type="arabicPeriod"/>
            </a:pPr>
            <a:r>
              <a:rPr lang="en-US" sz="2800" dirty="0">
                <a:cs typeface="Courier New"/>
              </a:rPr>
              <a:t>Unconditional branch</a:t>
            </a:r>
          </a:p>
          <a:p>
            <a:pPr lvl="2"/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sz="2400" dirty="0">
                <a:cs typeface="Courier New"/>
              </a:rPr>
              <a:t> </a:t>
            </a:r>
            <a:r>
              <a:rPr lang="en-US" sz="2400" dirty="0" err="1">
                <a:cs typeface="Courier New"/>
              </a:rPr>
              <a:t>pseudoinstruction</a:t>
            </a:r>
            <a:r>
              <a:rPr lang="en-US" sz="2400" dirty="0">
                <a:cs typeface="Courier New"/>
              </a:rPr>
              <a:t>: jump and discard return address</a:t>
            </a:r>
          </a:p>
          <a:p>
            <a:pPr lvl="1"/>
            <a:endParaRPr lang="en-US" sz="2800" dirty="0">
              <a:cs typeface="Courier New"/>
            </a:endParaRPr>
          </a:p>
          <a:p>
            <a:pPr lvl="1"/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A0B626-0ADF-FC8A-5C3A-6AC28B35658B}"/>
              </a:ext>
            </a:extLst>
          </p:cNvPr>
          <p:cNvSpPr txBox="1"/>
          <p:nvPr/>
        </p:nvSpPr>
        <p:spPr>
          <a:xfrm>
            <a:off x="11330867" y="-48692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>
                <a:solidFill>
                  <a:schemeClr val="accent3"/>
                </a:solidFill>
                <a:latin typeface="18 VAG Rounded Light   02390" pitchFamily="2" charset="0"/>
              </a:rPr>
              <a:t>Review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5FB81-871F-1BFF-9E30-CF13A5646750}"/>
              </a:ext>
            </a:extLst>
          </p:cNvPr>
          <p:cNvSpPr txBox="1"/>
          <p:nvPr/>
        </p:nvSpPr>
        <p:spPr>
          <a:xfrm>
            <a:off x="8706679" y="3618422"/>
            <a:ext cx="3366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FuncLabel</a:t>
            </a:r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973E5F-FE93-7C1F-C8A9-C92FB1103563}"/>
              </a:ext>
            </a:extLst>
          </p:cNvPr>
          <p:cNvSpPr txBox="1"/>
          <p:nvPr/>
        </p:nvSpPr>
        <p:spPr>
          <a:xfrm>
            <a:off x="8706680" y="4959178"/>
            <a:ext cx="33660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 Label</a:t>
            </a:r>
          </a:p>
          <a:p>
            <a:endParaRPr lang="en-US" sz="3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x0, Label</a:t>
            </a:r>
          </a:p>
        </p:txBody>
      </p:sp>
      <p:sp>
        <p:nvSpPr>
          <p:cNvPr id="8" name="Up-Down Arrow 7">
            <a:extLst>
              <a:ext uri="{FF2B5EF4-FFF2-40B4-BE49-F238E27FC236}">
                <a16:creationId xmlns:a16="http://schemas.microsoft.com/office/drawing/2014/main" id="{598E1DB4-3838-DEE3-1794-37A4D947EB83}"/>
              </a:ext>
            </a:extLst>
          </p:cNvPr>
          <p:cNvSpPr/>
          <p:nvPr/>
        </p:nvSpPr>
        <p:spPr>
          <a:xfrm>
            <a:off x="9316278" y="5377601"/>
            <a:ext cx="410817" cy="563689"/>
          </a:xfrm>
          <a:prstGeom prst="upDownArrow">
            <a:avLst/>
          </a:prstGeom>
          <a:solidFill>
            <a:schemeClr val="accent2"/>
          </a:solidFill>
          <a:ln w="28575">
            <a:noFill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05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3B1FF-37CA-9E55-51C3-19D3089D7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199"/>
            <a:ext cx="10782299" cy="768096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r>
              <a:rPr lang="en-US" dirty="0"/>
              <a:t> instruction and </a:t>
            </a: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dirty="0"/>
              <a:t> </a:t>
            </a:r>
            <a:r>
              <a:rPr lang="en-US" dirty="0" err="1"/>
              <a:t>pseudoinstruction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2D89B-3C90-73D0-98E4-DAA40C00A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413" y="916710"/>
            <a:ext cx="11332079" cy="5865091"/>
          </a:xfrm>
        </p:spPr>
        <p:txBody>
          <a:bodyPr>
            <a:normAutofit/>
          </a:bodyPr>
          <a:lstStyle/>
          <a:p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does a </a:t>
            </a:r>
            <a:r>
              <a:rPr lang="en-US" sz="3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Jump And Link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(i.e., “link and jump”)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pPr marL="84664" indent="0" algn="ctr">
              <a:spcBef>
                <a:spcPts val="0"/>
              </a:spcBef>
              <a:buNone/>
            </a:pPr>
            <a:r>
              <a:rPr lang="en-US" sz="3200" dirty="0" err="1">
                <a:solidFill>
                  <a:schemeClr val="bg1"/>
                </a:solidFill>
                <a:latin typeface="Courier New"/>
                <a:cs typeface="Courier New"/>
              </a:rPr>
              <a:t>jal</a:t>
            </a:r>
            <a:r>
              <a:rPr lang="en-US" sz="320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ourier New"/>
                <a:cs typeface="Courier New"/>
              </a:rPr>
              <a:t>rd</a:t>
            </a:r>
            <a:r>
              <a:rPr lang="en-US" sz="3200" dirty="0">
                <a:solidFill>
                  <a:schemeClr val="bg1"/>
                </a:solidFill>
                <a:latin typeface="Courier New"/>
                <a:cs typeface="Courier New"/>
              </a:rPr>
              <a:t>, Label</a:t>
            </a:r>
            <a:endParaRPr lang="en-US" sz="3200" dirty="0">
              <a:solidFill>
                <a:schemeClr val="bg1"/>
              </a:solidFill>
            </a:endParaRPr>
          </a:p>
          <a:p>
            <a:pPr lvl="1"/>
            <a:r>
              <a:rPr lang="en-US" sz="2800" dirty="0"/>
              <a:t>Jump to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2800" dirty="0"/>
              <a:t> </a:t>
            </a:r>
            <a:r>
              <a:rPr lang="en-US" sz="2800" i="1" dirty="0">
                <a:solidFill>
                  <a:schemeClr val="accent4"/>
                </a:solidFill>
              </a:rPr>
              <a:t>(i.e., add relative offset to PC)</a:t>
            </a:r>
          </a:p>
          <a:p>
            <a:pPr lvl="1"/>
            <a:r>
              <a:rPr lang="en-US" sz="2800" dirty="0"/>
              <a:t>Write address of the </a:t>
            </a:r>
            <a:r>
              <a:rPr lang="en-US" sz="2800" i="1" dirty="0"/>
              <a:t>following</a:t>
            </a:r>
            <a:r>
              <a:rPr lang="en-US" sz="2800" dirty="0"/>
              <a:t> instruction to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2800" dirty="0">
                <a:cs typeface="Courier New"/>
              </a:rPr>
              <a:t>.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cs typeface="Courier New"/>
              </a:rPr>
              <a:t>Two use cases:</a:t>
            </a:r>
          </a:p>
          <a:p>
            <a:pPr marL="754063" lvl="1" indent="-298450">
              <a:buFont typeface="+mj-lt"/>
              <a:buAutoNum type="arabicPeriod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cs typeface="Courier New"/>
              </a:rPr>
              <a:t>Call a function (and simultaneously</a:t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cs typeface="Courier New"/>
              </a:rPr>
            </a:b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cs typeface="Courier New"/>
              </a:rPr>
              <a:t>save return address in named register)</a:t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cs typeface="Courier New"/>
              </a:rPr>
            </a:b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cs typeface="Courier New"/>
            </a:endParaRPr>
          </a:p>
          <a:p>
            <a:pPr marL="754063" lvl="1" indent="-298450">
              <a:buFont typeface="+mj-lt"/>
              <a:buAutoNum type="arabicPeriod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cs typeface="Courier New"/>
              </a:rPr>
              <a:t>Unconditional branch</a:t>
            </a:r>
          </a:p>
          <a:p>
            <a:pPr lvl="2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Courier New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ourier New"/>
              </a:rPr>
              <a:t>pseudoinstruction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Courier New"/>
              </a:rPr>
              <a:t>: jump and discard return address</a:t>
            </a:r>
          </a:p>
          <a:p>
            <a:pPr lvl="2"/>
            <a:r>
              <a:rPr lang="en-US" sz="2400" dirty="0">
                <a:cs typeface="Courier New"/>
              </a:rPr>
              <a:t>Often used to conditionally branch further than B-Types</a:t>
            </a:r>
            <a:endParaRPr lang="en-US" sz="2800" dirty="0">
              <a:cs typeface="Courier New"/>
            </a:endParaRPr>
          </a:p>
          <a:p>
            <a:pPr lvl="1"/>
            <a:endParaRPr lang="en-US" sz="2800" dirty="0">
              <a:cs typeface="Courier New"/>
            </a:endParaRPr>
          </a:p>
          <a:p>
            <a:pPr lvl="1"/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D7AAA-2315-6A5A-1591-6E380BC8C7EF}"/>
              </a:ext>
            </a:extLst>
          </p:cNvPr>
          <p:cNvSpPr txBox="1"/>
          <p:nvPr/>
        </p:nvSpPr>
        <p:spPr>
          <a:xfrm>
            <a:off x="8706679" y="2099572"/>
            <a:ext cx="3366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 = PC + offset </a:t>
            </a:r>
          </a:p>
          <a:p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PC + 4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5FB81-871F-1BFF-9E30-CF13A5646750}"/>
              </a:ext>
            </a:extLst>
          </p:cNvPr>
          <p:cNvSpPr txBox="1"/>
          <p:nvPr/>
        </p:nvSpPr>
        <p:spPr>
          <a:xfrm>
            <a:off x="8706679" y="3618422"/>
            <a:ext cx="3366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FuncLabel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973E5F-FE93-7C1F-C8A9-C92FB1103563}"/>
              </a:ext>
            </a:extLst>
          </p:cNvPr>
          <p:cNvSpPr txBox="1"/>
          <p:nvPr/>
        </p:nvSpPr>
        <p:spPr>
          <a:xfrm>
            <a:off x="8706680" y="4959178"/>
            <a:ext cx="33660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 Label</a:t>
            </a:r>
          </a:p>
          <a:p>
            <a:endParaRPr lang="en-US" sz="36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x0, Label</a:t>
            </a:r>
          </a:p>
        </p:txBody>
      </p:sp>
      <p:sp>
        <p:nvSpPr>
          <p:cNvPr id="8" name="Up-Down Arrow 7">
            <a:extLst>
              <a:ext uri="{FF2B5EF4-FFF2-40B4-BE49-F238E27FC236}">
                <a16:creationId xmlns:a16="http://schemas.microsoft.com/office/drawing/2014/main" id="{598E1DB4-3838-DEE3-1794-37A4D947EB83}"/>
              </a:ext>
            </a:extLst>
          </p:cNvPr>
          <p:cNvSpPr/>
          <p:nvPr/>
        </p:nvSpPr>
        <p:spPr>
          <a:xfrm>
            <a:off x="9316278" y="5377601"/>
            <a:ext cx="410817" cy="563689"/>
          </a:xfrm>
          <a:prstGeom prst="upDownArrow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noFill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E47E8ECF-0B34-0B9E-6694-765097106DB3}"/>
              </a:ext>
            </a:extLst>
          </p:cNvPr>
          <p:cNvSpPr/>
          <p:nvPr/>
        </p:nvSpPr>
        <p:spPr>
          <a:xfrm>
            <a:off x="8288876" y="2048402"/>
            <a:ext cx="331305" cy="93333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96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27A5B-28F7-78D0-CFAB-0E3BCFB30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J-Format Instruction Layout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68BD62-AAB8-7264-850E-08CFCB142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413" y="916711"/>
            <a:ext cx="11666309" cy="768096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en-US" sz="3200" b="0" dirty="0">
                <a:solidFill>
                  <a:schemeClr val="accent4"/>
                </a:solidFill>
                <a:latin typeface="18 VAG Rounded Light   02390" pitchFamily="2" charset="0"/>
              </a:rPr>
              <a:t>J-Format</a:t>
            </a:r>
            <a:r>
              <a:rPr lang="en-US" sz="3200" dirty="0"/>
              <a:t> (textbook: </a:t>
            </a:r>
            <a:r>
              <a:rPr lang="en-US" sz="3200" b="0" dirty="0">
                <a:solidFill>
                  <a:schemeClr val="accent4"/>
                </a:solidFill>
                <a:latin typeface="18 VAG Rounded Light   02390" pitchFamily="2" charset="0"/>
              </a:rPr>
              <a:t>UJ-Type</a:t>
            </a:r>
            <a:r>
              <a:rPr lang="en-US" sz="3200" dirty="0"/>
              <a:t>) used only for </a:t>
            </a:r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r>
              <a:rPr lang="en-US" sz="3200" dirty="0"/>
              <a:t>: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EC7A885-4759-2A45-1438-35C483588C9A}"/>
              </a:ext>
            </a:extLst>
          </p:cNvPr>
          <p:cNvSpPr/>
          <p:nvPr/>
        </p:nvSpPr>
        <p:spPr>
          <a:xfrm>
            <a:off x="2675242" y="1357106"/>
            <a:ext cx="68415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5007" indent="-75007" algn="ctr"/>
            <a:r>
              <a:rPr lang="en-US" sz="3600" b="1" dirty="0" err="1">
                <a:solidFill>
                  <a:schemeClr val="bg1"/>
                </a:solidFill>
                <a:latin typeface="Courier"/>
                <a:cs typeface="Courier"/>
              </a:rPr>
              <a:t>jal</a:t>
            </a:r>
            <a:r>
              <a:rPr lang="en-US" sz="3600" b="1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b="1" dirty="0" err="1">
                <a:solidFill>
                  <a:schemeClr val="bg1"/>
                </a:solidFill>
                <a:latin typeface="Courier"/>
                <a:cs typeface="Courier"/>
              </a:rPr>
              <a:t>rd</a:t>
            </a:r>
            <a:r>
              <a:rPr lang="en-US" sz="3600" b="1" dirty="0">
                <a:solidFill>
                  <a:schemeClr val="bg1"/>
                </a:solidFill>
                <a:latin typeface="Courier"/>
                <a:cs typeface="Courier"/>
              </a:rPr>
              <a:t>, Label</a:t>
            </a:r>
            <a:endParaRPr lang="en-US" sz="3600" b="1" dirty="0">
              <a:solidFill>
                <a:schemeClr val="accent5"/>
              </a:solidFill>
              <a:latin typeface="Courier"/>
              <a:cs typeface="Courier"/>
            </a:endParaRPr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28FC0F71-6DD0-E1B3-7C8E-B2B930710265}"/>
              </a:ext>
            </a:extLst>
          </p:cNvPr>
          <p:cNvSpPr/>
          <p:nvPr/>
        </p:nvSpPr>
        <p:spPr>
          <a:xfrm rot="16200000">
            <a:off x="3964143" y="67877"/>
            <a:ext cx="173736" cy="6325178"/>
          </a:xfrm>
          <a:prstGeom prst="leftBrace">
            <a:avLst>
              <a:gd name="adj1" fmla="val 8333"/>
              <a:gd name="adj2" fmla="val 15518"/>
            </a:avLst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E80FEB9A-A1A8-E13C-0801-669590A640FE}"/>
              </a:ext>
            </a:extLst>
          </p:cNvPr>
          <p:cNvSpPr/>
          <p:nvPr/>
        </p:nvSpPr>
        <p:spPr>
          <a:xfrm>
            <a:off x="1873504" y="3317334"/>
            <a:ext cx="317984" cy="619602"/>
          </a:xfrm>
          <a:custGeom>
            <a:avLst/>
            <a:gdLst>
              <a:gd name="connsiteX0" fmla="*/ 0 w 317984"/>
              <a:gd name="connsiteY0" fmla="*/ 0 h 1463040"/>
              <a:gd name="connsiteX1" fmla="*/ 48768 w 317984"/>
              <a:gd name="connsiteY1" fmla="*/ 402336 h 1463040"/>
              <a:gd name="connsiteX2" fmla="*/ 73152 w 317984"/>
              <a:gd name="connsiteY2" fmla="*/ 548640 h 1463040"/>
              <a:gd name="connsiteX3" fmla="*/ 85344 w 317984"/>
              <a:gd name="connsiteY3" fmla="*/ 609600 h 1463040"/>
              <a:gd name="connsiteX4" fmla="*/ 97536 w 317984"/>
              <a:gd name="connsiteY4" fmla="*/ 707136 h 1463040"/>
              <a:gd name="connsiteX5" fmla="*/ 121920 w 317984"/>
              <a:gd name="connsiteY5" fmla="*/ 877824 h 1463040"/>
              <a:gd name="connsiteX6" fmla="*/ 146304 w 317984"/>
              <a:gd name="connsiteY6" fmla="*/ 1060704 h 1463040"/>
              <a:gd name="connsiteX7" fmla="*/ 158496 w 317984"/>
              <a:gd name="connsiteY7" fmla="*/ 1121664 h 1463040"/>
              <a:gd name="connsiteX8" fmla="*/ 182880 w 317984"/>
              <a:gd name="connsiteY8" fmla="*/ 1194816 h 1463040"/>
              <a:gd name="connsiteX9" fmla="*/ 219456 w 317984"/>
              <a:gd name="connsiteY9" fmla="*/ 1267968 h 1463040"/>
              <a:gd name="connsiteX10" fmla="*/ 268224 w 317984"/>
              <a:gd name="connsiteY10" fmla="*/ 1341120 h 1463040"/>
              <a:gd name="connsiteX11" fmla="*/ 292608 w 317984"/>
              <a:gd name="connsiteY11" fmla="*/ 1377696 h 1463040"/>
              <a:gd name="connsiteX12" fmla="*/ 316992 w 317984"/>
              <a:gd name="connsiteY12" fmla="*/ 1438656 h 1463040"/>
              <a:gd name="connsiteX13" fmla="*/ 316992 w 317984"/>
              <a:gd name="connsiteY13" fmla="*/ 1463040 h 146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984" h="1463040">
                <a:moveTo>
                  <a:pt x="0" y="0"/>
                </a:moveTo>
                <a:cubicBezTo>
                  <a:pt x="14889" y="134005"/>
                  <a:pt x="27719" y="269024"/>
                  <a:pt x="48768" y="402336"/>
                </a:cubicBezTo>
                <a:cubicBezTo>
                  <a:pt x="56479" y="451172"/>
                  <a:pt x="63456" y="500159"/>
                  <a:pt x="73152" y="548640"/>
                </a:cubicBezTo>
                <a:cubicBezTo>
                  <a:pt x="77216" y="568960"/>
                  <a:pt x="82193" y="589119"/>
                  <a:pt x="85344" y="609600"/>
                </a:cubicBezTo>
                <a:cubicBezTo>
                  <a:pt x="90326" y="641984"/>
                  <a:pt x="94106" y="674551"/>
                  <a:pt x="97536" y="707136"/>
                </a:cubicBezTo>
                <a:cubicBezTo>
                  <a:pt x="113974" y="863293"/>
                  <a:pt x="94651" y="796016"/>
                  <a:pt x="121920" y="877824"/>
                </a:cubicBezTo>
                <a:cubicBezTo>
                  <a:pt x="132962" y="977205"/>
                  <a:pt x="130668" y="974706"/>
                  <a:pt x="146304" y="1060704"/>
                </a:cubicBezTo>
                <a:cubicBezTo>
                  <a:pt x="150011" y="1081092"/>
                  <a:pt x="153044" y="1101672"/>
                  <a:pt x="158496" y="1121664"/>
                </a:cubicBezTo>
                <a:cubicBezTo>
                  <a:pt x="165259" y="1146461"/>
                  <a:pt x="168623" y="1173430"/>
                  <a:pt x="182880" y="1194816"/>
                </a:cubicBezTo>
                <a:cubicBezTo>
                  <a:pt x="291130" y="1357190"/>
                  <a:pt x="135328" y="1116537"/>
                  <a:pt x="219456" y="1267968"/>
                </a:cubicBezTo>
                <a:cubicBezTo>
                  <a:pt x="233688" y="1293586"/>
                  <a:pt x="251968" y="1316736"/>
                  <a:pt x="268224" y="1341120"/>
                </a:cubicBezTo>
                <a:cubicBezTo>
                  <a:pt x="276352" y="1353312"/>
                  <a:pt x="287166" y="1364091"/>
                  <a:pt x="292608" y="1377696"/>
                </a:cubicBezTo>
                <a:cubicBezTo>
                  <a:pt x="300736" y="1398016"/>
                  <a:pt x="310980" y="1417613"/>
                  <a:pt x="316992" y="1438656"/>
                </a:cubicBezTo>
                <a:cubicBezTo>
                  <a:pt x="319225" y="1446471"/>
                  <a:pt x="316992" y="1454912"/>
                  <a:pt x="316992" y="1463040"/>
                </a:cubicBezTo>
              </a:path>
            </a:pathLst>
          </a:custGeom>
          <a:noFill/>
          <a:ln w="28575">
            <a:solidFill>
              <a:schemeClr val="accent5"/>
            </a:solidFill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5D05537-4267-296B-AFD1-D6F50BD6EA16}"/>
              </a:ext>
            </a:extLst>
          </p:cNvPr>
          <p:cNvSpPr/>
          <p:nvPr/>
        </p:nvSpPr>
        <p:spPr>
          <a:xfrm>
            <a:off x="9378167" y="1567071"/>
            <a:ext cx="2576555" cy="476173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accent2"/>
                </a:solidFill>
                <a:latin typeface="18 VAG Rounded Light   02390" pitchFamily="2" charset="0"/>
              </a:rPr>
              <a:t>opcode </a:t>
            </a:r>
            <a:r>
              <a:rPr lang="en-US" sz="2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1101111</a:t>
            </a:r>
            <a:endParaRPr lang="en-US" sz="2000" dirty="0">
              <a:solidFill>
                <a:schemeClr val="accent2"/>
              </a:solidFill>
              <a:latin typeface="18 VAG Rounded Light   02390" pitchFamily="2" charset="0"/>
            </a:endParaRPr>
          </a:p>
        </p:txBody>
      </p:sp>
      <p:sp>
        <p:nvSpPr>
          <p:cNvPr id="57" name="Left Brace 56">
            <a:extLst>
              <a:ext uri="{FF2B5EF4-FFF2-40B4-BE49-F238E27FC236}">
                <a16:creationId xmlns:a16="http://schemas.microsoft.com/office/drawing/2014/main" id="{C642DF9B-BB62-6C64-9D37-F7D476FD9DA5}"/>
              </a:ext>
            </a:extLst>
          </p:cNvPr>
          <p:cNvSpPr/>
          <p:nvPr/>
        </p:nvSpPr>
        <p:spPr>
          <a:xfrm rot="5400000">
            <a:off x="10076768" y="1050174"/>
            <a:ext cx="173736" cy="2261460"/>
          </a:xfrm>
          <a:prstGeom prst="leftBrace">
            <a:avLst>
              <a:gd name="adj1" fmla="val 8333"/>
              <a:gd name="adj2" fmla="val 49854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5CD941D-0E49-0F6D-CA25-D8A9314605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283392"/>
              </p:ext>
            </p:extLst>
          </p:nvPr>
        </p:nvGraphicFramePr>
        <p:xfrm>
          <a:off x="899841" y="2227221"/>
          <a:ext cx="10392318" cy="984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9520">
                  <a:extLst>
                    <a:ext uri="{9D8B030D-6E8A-4147-A177-3AD203B41FA5}">
                      <a16:colId xmlns:a16="http://schemas.microsoft.com/office/drawing/2014/main" val="1624853830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888743132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928495398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4258887520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4279900494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797878386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3004986411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62611582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1657610230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2935468491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1797088917"/>
                    </a:ext>
                  </a:extLst>
                </a:gridCol>
                <a:gridCol w="487140">
                  <a:extLst>
                    <a:ext uri="{9D8B030D-6E8A-4147-A177-3AD203B41FA5}">
                      <a16:colId xmlns:a16="http://schemas.microsoft.com/office/drawing/2014/main" val="953689441"/>
                    </a:ext>
                  </a:extLst>
                </a:gridCol>
                <a:gridCol w="487140">
                  <a:extLst>
                    <a:ext uri="{9D8B030D-6E8A-4147-A177-3AD203B41FA5}">
                      <a16:colId xmlns:a16="http://schemas.microsoft.com/office/drawing/2014/main" val="1552716741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2842259910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264973538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3901696933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2051879303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854787181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3270592488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2901077752"/>
                    </a:ext>
                  </a:extLst>
                </a:gridCol>
                <a:gridCol w="649518">
                  <a:extLst>
                    <a:ext uri="{9D8B030D-6E8A-4147-A177-3AD203B41FA5}">
                      <a16:colId xmlns:a16="http://schemas.microsoft.com/office/drawing/2014/main" val="4059237148"/>
                    </a:ext>
                  </a:extLst>
                </a:gridCol>
              </a:tblGrid>
              <a:tr h="333922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741400"/>
                  </a:ext>
                </a:extLst>
              </a:tr>
              <a:tr h="306168"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[20|10:5]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[4:1,11]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[19:12]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endParaRPr lang="en-US" sz="17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rd</a:t>
                      </a:r>
                      <a:endParaRPr lang="en-US" sz="1700" b="1" i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588811"/>
                  </a:ext>
                </a:extLst>
              </a:tr>
              <a:tr h="319480"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27547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8D5195A-A7CB-0FB8-8C70-96DDAF52C378}"/>
              </a:ext>
            </a:extLst>
          </p:cNvPr>
          <p:cNvSpPr txBox="1"/>
          <p:nvPr/>
        </p:nvSpPr>
        <p:spPr>
          <a:xfrm>
            <a:off x="8219282" y="3321936"/>
            <a:ext cx="32005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4"/>
                </a:solidFill>
                <a:latin typeface="18 VAG Rounded Light   02390" pitchFamily="2" charset="0"/>
              </a:rPr>
              <a:t>“Destination” Register</a:t>
            </a:r>
            <a:br>
              <a:rPr lang="en-US" sz="2400" dirty="0">
                <a:solidFill>
                  <a:schemeClr val="accent4"/>
                </a:solidFill>
                <a:latin typeface="18 VAG Rounded Light   02390" pitchFamily="2" charset="0"/>
              </a:rPr>
            </a:br>
            <a:r>
              <a:rPr lang="en-US" sz="2400" dirty="0">
                <a:solidFill>
                  <a:schemeClr val="accent2"/>
                </a:solidFill>
                <a:latin typeface="18 VAG Rounded Light   02390" pitchFamily="2" charset="0"/>
              </a:rPr>
              <a:t>gets “return address.”</a:t>
            </a:r>
            <a:br>
              <a:rPr lang="en-US" sz="2400" dirty="0">
                <a:solidFill>
                  <a:schemeClr val="accent2"/>
                </a:solidFill>
                <a:latin typeface="18 VAG Rounded Light   02390" pitchFamily="2" charset="0"/>
              </a:rPr>
            </a:br>
            <a:r>
              <a:rPr lang="en-US" sz="2400" dirty="0">
                <a:solidFill>
                  <a:schemeClr val="accent2"/>
                </a:solidFill>
                <a:latin typeface="18 VAG Rounded Light   02390" pitchFamily="2" charset="0"/>
              </a:rPr>
              <a:t>	</a:t>
            </a:r>
            <a:r>
              <a:rPr lang="en-US" sz="2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2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PC + 4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F132F601-F53F-0151-3EA1-65EA4B3F1697}"/>
              </a:ext>
            </a:extLst>
          </p:cNvPr>
          <p:cNvSpPr/>
          <p:nvPr/>
        </p:nvSpPr>
        <p:spPr>
          <a:xfrm rot="16200000">
            <a:off x="8124763" y="2425605"/>
            <a:ext cx="173735" cy="1609723"/>
          </a:xfrm>
          <a:prstGeom prst="leftBrace">
            <a:avLst>
              <a:gd name="adj1" fmla="val 8333"/>
              <a:gd name="adj2" fmla="val 75890"/>
            </a:avLst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6C9428E6-EE0E-93B2-2FB0-7D899D1ACA1F}"/>
              </a:ext>
            </a:extLst>
          </p:cNvPr>
          <p:cNvSpPr/>
          <p:nvPr/>
        </p:nvSpPr>
        <p:spPr>
          <a:xfrm rot="16200000">
            <a:off x="3964143" y="67877"/>
            <a:ext cx="173736" cy="6325178"/>
          </a:xfrm>
          <a:prstGeom prst="leftBrace">
            <a:avLst>
              <a:gd name="adj1" fmla="val 8333"/>
              <a:gd name="adj2" fmla="val 15518"/>
            </a:avLst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FCDFCA-AB09-1746-175B-A4A7BEFCDFFC}"/>
              </a:ext>
            </a:extLst>
          </p:cNvPr>
          <p:cNvSpPr txBox="1"/>
          <p:nvPr/>
        </p:nvSpPr>
        <p:spPr>
          <a:xfrm>
            <a:off x="288412" y="3924579"/>
            <a:ext cx="9541387" cy="1992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18 VAG Rounded Light   02390" pitchFamily="2" charset="0"/>
              </a:rPr>
              <a:t>Immediate</a:t>
            </a:r>
            <a:r>
              <a:rPr lang="en-US" sz="2400" dirty="0">
                <a:solidFill>
                  <a:schemeClr val="bg1"/>
                </a:solidFill>
                <a:latin typeface="18 VAG Rounded Light   02390" pitchFamily="2" charset="0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18 VAG Rounded Light   02390" pitchFamily="2" charset="0"/>
              </a:rPr>
              <a:t>represents relative offset in increments of </a:t>
            </a:r>
            <a:r>
              <a:rPr lang="en-US" sz="2400" dirty="0">
                <a:solidFill>
                  <a:schemeClr val="accent4"/>
                </a:solidFill>
                <a:latin typeface="18 VAG Rounded Light   02390" pitchFamily="2" charset="0"/>
              </a:rPr>
              <a:t>2 bytes</a:t>
            </a:r>
            <a:r>
              <a:rPr lang="en-US" sz="2400" dirty="0">
                <a:solidFill>
                  <a:schemeClr val="accent2"/>
                </a:solidFill>
                <a:latin typeface="18 VAG Rounded Light   02390" pitchFamily="2" charset="0"/>
              </a:rPr>
              <a:t>.</a:t>
            </a:r>
          </a:p>
          <a:p>
            <a:pPr marL="406400" lvl="2" indent="-280988" defTabSz="914377">
              <a:lnSpc>
                <a:spcPct val="90000"/>
              </a:lnSpc>
              <a:spcBef>
                <a:spcPts val="500"/>
              </a:spcBef>
              <a:buSzPct val="90000"/>
              <a:buFont typeface=".Hiragino Kaku Gothic Interface W3"/>
              <a:buChar char="▫"/>
            </a:pPr>
            <a:r>
              <a:rPr lang="en-US" sz="2400" dirty="0">
                <a:solidFill>
                  <a:schemeClr val="accent1"/>
                </a:solidFill>
                <a:latin typeface="18 VAG Rounded Light   02390" pitchFamily="2" charset="0"/>
              </a:rPr>
              <a:t>To compute new PC:	PC = PC + </a:t>
            </a:r>
            <a:r>
              <a:rPr lang="en-US" sz="24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byte_offset</a:t>
            </a:r>
            <a:r>
              <a:rPr lang="en-US" sz="2400" dirty="0">
                <a:solidFill>
                  <a:schemeClr val="accent1"/>
                </a:solidFill>
                <a:latin typeface="18 VAG Rounded Light   02390" pitchFamily="2" charset="0"/>
              </a:rPr>
              <a:t>.</a:t>
            </a:r>
          </a:p>
          <a:p>
            <a:pPr marL="406400" lvl="2" indent="-280988" defTabSz="914377">
              <a:lnSpc>
                <a:spcPct val="90000"/>
              </a:lnSpc>
              <a:spcBef>
                <a:spcPts val="500"/>
              </a:spcBef>
              <a:buSzPct val="90000"/>
              <a:buFont typeface=".Hiragino Kaku Gothic Interface W3"/>
              <a:buChar char="▫"/>
            </a:pPr>
            <a:r>
              <a:rPr lang="en-US" sz="2400" dirty="0">
                <a:solidFill>
                  <a:schemeClr val="accent1"/>
                </a:solidFill>
                <a:latin typeface="18 VAG Rounded Light   02390" pitchFamily="2" charset="0"/>
              </a:rPr>
              <a:t>20 immediate bits imply </a:t>
            </a:r>
            <a:r>
              <a:rPr lang="en-US" sz="2400" dirty="0">
                <a:solidFill>
                  <a:schemeClr val="accent4"/>
                </a:solidFill>
                <a:latin typeface="18 VAG Rounded Light   02390" pitchFamily="2" charset="0"/>
              </a:rPr>
              <a:t>±2</a:t>
            </a:r>
            <a:r>
              <a:rPr lang="en-US" sz="2400" baseline="30000" dirty="0">
                <a:solidFill>
                  <a:schemeClr val="accent4"/>
                </a:solidFill>
                <a:latin typeface="18 VAG Rounded Light   02390" pitchFamily="2" charset="0"/>
              </a:rPr>
              <a:t>18</a:t>
            </a:r>
            <a:r>
              <a:rPr lang="en-US" sz="2400" dirty="0">
                <a:solidFill>
                  <a:schemeClr val="accent4"/>
                </a:solidFill>
                <a:latin typeface="18 VAG Rounded Light   02390" pitchFamily="2" charset="0"/>
              </a:rPr>
              <a:t> 32-bit instructions reachable</a:t>
            </a:r>
            <a:r>
              <a:rPr lang="en-US" sz="2400" dirty="0">
                <a:solidFill>
                  <a:schemeClr val="accent1"/>
                </a:solidFill>
                <a:latin typeface="18 VAG Rounded Light   02390" pitchFamily="2" charset="0"/>
              </a:rPr>
              <a:t>:</a:t>
            </a:r>
          </a:p>
          <a:p>
            <a:pPr marL="749300" lvl="3" indent="-280988" defTabSz="914377">
              <a:lnSpc>
                <a:spcPct val="90000"/>
              </a:lnSpc>
              <a:spcBef>
                <a:spcPts val="500"/>
              </a:spcBef>
              <a:buSzPct val="90000"/>
              <a:buFont typeface=".Hiragino Kaku Gothic Interface W3"/>
              <a:buChar char="▫"/>
            </a:pPr>
            <a:r>
              <a:rPr lang="en-US" sz="2000" dirty="0">
                <a:solidFill>
                  <a:schemeClr val="accent1"/>
                </a:solidFill>
                <a:latin typeface="18 VAG Rounded Light   02390" pitchFamily="2" charset="0"/>
              </a:rPr>
              <a:t>1 bit: 2’s complement (allow +/– offset), 1 bit: half-word/16-b instruction support</a:t>
            </a:r>
          </a:p>
          <a:p>
            <a:pPr marL="406400" lvl="2" indent="-280988" defTabSz="914377">
              <a:lnSpc>
                <a:spcPct val="90000"/>
              </a:lnSpc>
              <a:spcBef>
                <a:spcPts val="500"/>
              </a:spcBef>
              <a:buSzPct val="90000"/>
              <a:buFont typeface=".Hiragino Kaku Gothic Interface W3"/>
              <a:buChar char="▫"/>
            </a:pPr>
            <a:r>
              <a:rPr lang="en-US" sz="2400" dirty="0">
                <a:solidFill>
                  <a:schemeClr val="accent1"/>
                </a:solidFill>
                <a:latin typeface="18 VAG Rounded Light   02390" pitchFamily="2" charset="0"/>
              </a:rPr>
              <a:t>Immediate bit encoding optimized to reduce HW cost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7957B6-0653-CB21-B0F6-52688CB9B756}"/>
              </a:ext>
            </a:extLst>
          </p:cNvPr>
          <p:cNvSpPr txBox="1"/>
          <p:nvPr/>
        </p:nvSpPr>
        <p:spPr>
          <a:xfrm>
            <a:off x="7837321" y="5800957"/>
            <a:ext cx="33588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3"/>
                </a:solidFill>
                <a:latin typeface="18 VAG Rounded Light   02390" pitchFamily="2" charset="0"/>
              </a:rPr>
              <a:t>What about jumping </a:t>
            </a:r>
            <a:r>
              <a:rPr lang="en-US" sz="2000" i="1" dirty="0">
                <a:solidFill>
                  <a:schemeClr val="accent3"/>
                </a:solidFill>
                <a:latin typeface="18 VAG Rounded Light   02390" pitchFamily="2" charset="0"/>
              </a:rPr>
              <a:t>further </a:t>
            </a:r>
            <a:r>
              <a:rPr lang="en-US" sz="2000" dirty="0">
                <a:solidFill>
                  <a:schemeClr val="accent3"/>
                </a:solidFill>
                <a:latin typeface="18 VAG Rounded Light   02390" pitchFamily="2" charset="0"/>
              </a:rPr>
              <a:t>?</a:t>
            </a:r>
            <a:br>
              <a:rPr lang="en-US" sz="2000" dirty="0">
                <a:solidFill>
                  <a:schemeClr val="accent3"/>
                </a:solidFill>
                <a:latin typeface="18 VAG Rounded Light   02390" pitchFamily="2" charset="0"/>
              </a:rPr>
            </a:br>
            <a:r>
              <a:rPr lang="en-US" sz="2000" dirty="0">
                <a:solidFill>
                  <a:schemeClr val="accent3"/>
                </a:solidFill>
                <a:latin typeface="18 VAG Rounded Light   02390" pitchFamily="2" charset="0"/>
              </a:rPr>
              <a:t>Next: How to load 32-bit immediate into a register!</a:t>
            </a:r>
          </a:p>
        </p:txBody>
      </p:sp>
    </p:spTree>
    <p:extLst>
      <p:ext uri="{BB962C8B-B14F-4D97-AF65-F5344CB8AC3E}">
        <p14:creationId xmlns:p14="http://schemas.microsoft.com/office/powerpoint/2010/main" val="227182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5" grpId="0" animBg="1"/>
      <p:bldP spid="56" grpId="0"/>
      <p:bldP spid="57" grpId="0" animBg="1"/>
      <p:bldP spid="3" grpId="0"/>
      <p:bldP spid="4" grpId="0" animBg="1"/>
      <p:bldP spid="6" grpId="0" animBg="1"/>
      <p:bldP spid="9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564F11-95FD-325A-5C5B-FD8038A95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Updating the Program Counter (PC)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B-Format Layout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J-Format Layout</a:t>
            </a:r>
          </a:p>
          <a:p>
            <a:r>
              <a:rPr lang="en-US" dirty="0"/>
              <a:t>U-Format: Long </a:t>
            </a:r>
            <a:r>
              <a:rPr lang="en-US" dirty="0" err="1"/>
              <a:t>Immediates</a:t>
            </a:r>
            <a:endParaRPr lang="en-US" dirty="0"/>
          </a:p>
          <a:p>
            <a:r>
              <a:rPr lang="en-US" b="1" dirty="0" err="1">
                <a:solidFill>
                  <a:schemeClr val="bg1">
                    <a:lumMod val="50000"/>
                    <a:alpha val="99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jalr</a:t>
            </a:r>
            <a:r>
              <a:rPr lang="en-US" dirty="0">
                <a:solidFill>
                  <a:schemeClr val="bg1">
                    <a:lumMod val="50000"/>
                    <a:alpha val="99000"/>
                  </a:schemeClr>
                </a:solidFill>
              </a:rPr>
              <a:t>: I-Format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7E76E6-F0BB-4659-02C8-6F7EF33DE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U-Format: Long </a:t>
            </a:r>
            <a:r>
              <a:rPr lang="en-US" dirty="0" err="1"/>
              <a:t>Immediates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5781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27A5B-28F7-78D0-CFAB-0E3BCFB30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U-Format Instruction Layout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68BD62-AAB8-7264-850E-08CFCB142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413" y="916711"/>
            <a:ext cx="11332079" cy="768096"/>
          </a:xfrm>
        </p:spPr>
        <p:txBody>
          <a:bodyPr>
            <a:normAutofit/>
          </a:bodyPr>
          <a:lstStyle/>
          <a:p>
            <a:r>
              <a:rPr lang="en-US" sz="3200" dirty="0"/>
              <a:t>“</a:t>
            </a:r>
            <a:r>
              <a:rPr lang="en-US" sz="3200" b="0" dirty="0">
                <a:solidFill>
                  <a:schemeClr val="accent4"/>
                </a:solidFill>
                <a:latin typeface="18 VAG Rounded Light   02390" pitchFamily="2" charset="0"/>
              </a:rPr>
              <a:t>Upper Immediate</a:t>
            </a:r>
            <a:r>
              <a:rPr lang="en-US" sz="3200" dirty="0"/>
              <a:t>” instructions: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EC7A885-4759-2A45-1438-35C483588C9A}"/>
              </a:ext>
            </a:extLst>
          </p:cNvPr>
          <p:cNvSpPr/>
          <p:nvPr/>
        </p:nvSpPr>
        <p:spPr>
          <a:xfrm>
            <a:off x="2675242" y="1357106"/>
            <a:ext cx="68415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5007" indent="-75007" algn="ctr"/>
            <a:r>
              <a:rPr lang="en-US" sz="3600" b="1" dirty="0" err="1">
                <a:solidFill>
                  <a:schemeClr val="bg1"/>
                </a:solidFill>
                <a:latin typeface="Courier"/>
                <a:cs typeface="Courier"/>
              </a:rPr>
              <a:t>opname</a:t>
            </a:r>
            <a:r>
              <a:rPr lang="en-US" sz="3600" b="1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b="1" dirty="0" err="1">
                <a:solidFill>
                  <a:schemeClr val="bg1"/>
                </a:solidFill>
                <a:latin typeface="Courier"/>
                <a:cs typeface="Courier"/>
              </a:rPr>
              <a:t>rd,immed</a:t>
            </a:r>
            <a:endParaRPr lang="en-US" sz="3600" b="1" dirty="0">
              <a:solidFill>
                <a:schemeClr val="accent5"/>
              </a:solidFill>
              <a:latin typeface="Courier"/>
              <a:cs typeface="Courier"/>
            </a:endParaRPr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28FC0F71-6DD0-E1B3-7C8E-B2B930710265}"/>
              </a:ext>
            </a:extLst>
          </p:cNvPr>
          <p:cNvSpPr/>
          <p:nvPr/>
        </p:nvSpPr>
        <p:spPr>
          <a:xfrm rot="16200000">
            <a:off x="3964143" y="67877"/>
            <a:ext cx="173736" cy="6325178"/>
          </a:xfrm>
          <a:prstGeom prst="leftBrace">
            <a:avLst>
              <a:gd name="adj1" fmla="val 8333"/>
              <a:gd name="adj2" fmla="val 15518"/>
            </a:avLst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E80FEB9A-A1A8-E13C-0801-669590A640FE}"/>
              </a:ext>
            </a:extLst>
          </p:cNvPr>
          <p:cNvSpPr/>
          <p:nvPr/>
        </p:nvSpPr>
        <p:spPr>
          <a:xfrm>
            <a:off x="1873504" y="3317334"/>
            <a:ext cx="317984" cy="619602"/>
          </a:xfrm>
          <a:custGeom>
            <a:avLst/>
            <a:gdLst>
              <a:gd name="connsiteX0" fmla="*/ 0 w 317984"/>
              <a:gd name="connsiteY0" fmla="*/ 0 h 1463040"/>
              <a:gd name="connsiteX1" fmla="*/ 48768 w 317984"/>
              <a:gd name="connsiteY1" fmla="*/ 402336 h 1463040"/>
              <a:gd name="connsiteX2" fmla="*/ 73152 w 317984"/>
              <a:gd name="connsiteY2" fmla="*/ 548640 h 1463040"/>
              <a:gd name="connsiteX3" fmla="*/ 85344 w 317984"/>
              <a:gd name="connsiteY3" fmla="*/ 609600 h 1463040"/>
              <a:gd name="connsiteX4" fmla="*/ 97536 w 317984"/>
              <a:gd name="connsiteY4" fmla="*/ 707136 h 1463040"/>
              <a:gd name="connsiteX5" fmla="*/ 121920 w 317984"/>
              <a:gd name="connsiteY5" fmla="*/ 877824 h 1463040"/>
              <a:gd name="connsiteX6" fmla="*/ 146304 w 317984"/>
              <a:gd name="connsiteY6" fmla="*/ 1060704 h 1463040"/>
              <a:gd name="connsiteX7" fmla="*/ 158496 w 317984"/>
              <a:gd name="connsiteY7" fmla="*/ 1121664 h 1463040"/>
              <a:gd name="connsiteX8" fmla="*/ 182880 w 317984"/>
              <a:gd name="connsiteY8" fmla="*/ 1194816 h 1463040"/>
              <a:gd name="connsiteX9" fmla="*/ 219456 w 317984"/>
              <a:gd name="connsiteY9" fmla="*/ 1267968 h 1463040"/>
              <a:gd name="connsiteX10" fmla="*/ 268224 w 317984"/>
              <a:gd name="connsiteY10" fmla="*/ 1341120 h 1463040"/>
              <a:gd name="connsiteX11" fmla="*/ 292608 w 317984"/>
              <a:gd name="connsiteY11" fmla="*/ 1377696 h 1463040"/>
              <a:gd name="connsiteX12" fmla="*/ 316992 w 317984"/>
              <a:gd name="connsiteY12" fmla="*/ 1438656 h 1463040"/>
              <a:gd name="connsiteX13" fmla="*/ 316992 w 317984"/>
              <a:gd name="connsiteY13" fmla="*/ 1463040 h 146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984" h="1463040">
                <a:moveTo>
                  <a:pt x="0" y="0"/>
                </a:moveTo>
                <a:cubicBezTo>
                  <a:pt x="14889" y="134005"/>
                  <a:pt x="27719" y="269024"/>
                  <a:pt x="48768" y="402336"/>
                </a:cubicBezTo>
                <a:cubicBezTo>
                  <a:pt x="56479" y="451172"/>
                  <a:pt x="63456" y="500159"/>
                  <a:pt x="73152" y="548640"/>
                </a:cubicBezTo>
                <a:cubicBezTo>
                  <a:pt x="77216" y="568960"/>
                  <a:pt x="82193" y="589119"/>
                  <a:pt x="85344" y="609600"/>
                </a:cubicBezTo>
                <a:cubicBezTo>
                  <a:pt x="90326" y="641984"/>
                  <a:pt x="94106" y="674551"/>
                  <a:pt x="97536" y="707136"/>
                </a:cubicBezTo>
                <a:cubicBezTo>
                  <a:pt x="113974" y="863293"/>
                  <a:pt x="94651" y="796016"/>
                  <a:pt x="121920" y="877824"/>
                </a:cubicBezTo>
                <a:cubicBezTo>
                  <a:pt x="132962" y="977205"/>
                  <a:pt x="130668" y="974706"/>
                  <a:pt x="146304" y="1060704"/>
                </a:cubicBezTo>
                <a:cubicBezTo>
                  <a:pt x="150011" y="1081092"/>
                  <a:pt x="153044" y="1101672"/>
                  <a:pt x="158496" y="1121664"/>
                </a:cubicBezTo>
                <a:cubicBezTo>
                  <a:pt x="165259" y="1146461"/>
                  <a:pt x="168623" y="1173430"/>
                  <a:pt x="182880" y="1194816"/>
                </a:cubicBezTo>
                <a:cubicBezTo>
                  <a:pt x="291130" y="1357190"/>
                  <a:pt x="135328" y="1116537"/>
                  <a:pt x="219456" y="1267968"/>
                </a:cubicBezTo>
                <a:cubicBezTo>
                  <a:pt x="233688" y="1293586"/>
                  <a:pt x="251968" y="1316736"/>
                  <a:pt x="268224" y="1341120"/>
                </a:cubicBezTo>
                <a:cubicBezTo>
                  <a:pt x="276352" y="1353312"/>
                  <a:pt x="287166" y="1364091"/>
                  <a:pt x="292608" y="1377696"/>
                </a:cubicBezTo>
                <a:cubicBezTo>
                  <a:pt x="300736" y="1398016"/>
                  <a:pt x="310980" y="1417613"/>
                  <a:pt x="316992" y="1438656"/>
                </a:cubicBezTo>
                <a:cubicBezTo>
                  <a:pt x="319225" y="1446471"/>
                  <a:pt x="316992" y="1454912"/>
                  <a:pt x="316992" y="1463040"/>
                </a:cubicBezTo>
              </a:path>
            </a:pathLst>
          </a:custGeom>
          <a:noFill/>
          <a:ln w="28575">
            <a:solidFill>
              <a:schemeClr val="accent5"/>
            </a:solidFill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5CD941D-0E49-0F6D-CA25-D8A9314605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537341"/>
              </p:ext>
            </p:extLst>
          </p:nvPr>
        </p:nvGraphicFramePr>
        <p:xfrm>
          <a:off x="899841" y="2227221"/>
          <a:ext cx="10392318" cy="984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9520">
                  <a:extLst>
                    <a:ext uri="{9D8B030D-6E8A-4147-A177-3AD203B41FA5}">
                      <a16:colId xmlns:a16="http://schemas.microsoft.com/office/drawing/2014/main" val="1624853830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888743132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928495398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4258887520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4279900494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797878386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3004986411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62611582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1657610230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2935468491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1797088917"/>
                    </a:ext>
                  </a:extLst>
                </a:gridCol>
                <a:gridCol w="487140">
                  <a:extLst>
                    <a:ext uri="{9D8B030D-6E8A-4147-A177-3AD203B41FA5}">
                      <a16:colId xmlns:a16="http://schemas.microsoft.com/office/drawing/2014/main" val="953689441"/>
                    </a:ext>
                  </a:extLst>
                </a:gridCol>
                <a:gridCol w="487140">
                  <a:extLst>
                    <a:ext uri="{9D8B030D-6E8A-4147-A177-3AD203B41FA5}">
                      <a16:colId xmlns:a16="http://schemas.microsoft.com/office/drawing/2014/main" val="1552716741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2842259910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264973538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3901696933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2051879303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854787181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3270592488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2901077752"/>
                    </a:ext>
                  </a:extLst>
                </a:gridCol>
                <a:gridCol w="649518">
                  <a:extLst>
                    <a:ext uri="{9D8B030D-6E8A-4147-A177-3AD203B41FA5}">
                      <a16:colId xmlns:a16="http://schemas.microsoft.com/office/drawing/2014/main" val="4059237148"/>
                    </a:ext>
                  </a:extLst>
                </a:gridCol>
              </a:tblGrid>
              <a:tr h="333922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741400"/>
                  </a:ext>
                </a:extLst>
              </a:tr>
              <a:tr h="306168">
                <a:tc gridSpan="1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[31:12]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[4:1,11]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[19:12]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endParaRPr lang="en-US" sz="17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rd</a:t>
                      </a:r>
                      <a:endParaRPr lang="en-US" sz="1700" b="1" i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588811"/>
                  </a:ext>
                </a:extLst>
              </a:tr>
              <a:tr h="319480"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27547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8D5195A-A7CB-0FB8-8C70-96DDAF52C378}"/>
              </a:ext>
            </a:extLst>
          </p:cNvPr>
          <p:cNvSpPr txBox="1"/>
          <p:nvPr/>
        </p:nvSpPr>
        <p:spPr>
          <a:xfrm>
            <a:off x="8219282" y="3321936"/>
            <a:ext cx="32005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4"/>
                </a:solidFill>
                <a:latin typeface="18 VAG Rounded Light   02390" pitchFamily="2" charset="0"/>
              </a:rPr>
              <a:t>“Destination” Register</a:t>
            </a:r>
            <a:br>
              <a:rPr lang="en-US" sz="2400" dirty="0">
                <a:solidFill>
                  <a:schemeClr val="accent4"/>
                </a:solidFill>
                <a:latin typeface="18 VAG Rounded Light   02390" pitchFamily="2" charset="0"/>
              </a:rPr>
            </a:br>
            <a:r>
              <a:rPr lang="en-US" sz="2400" dirty="0">
                <a:solidFill>
                  <a:schemeClr val="accent2"/>
                </a:solidFill>
                <a:latin typeface="18 VAG Rounded Light   02390" pitchFamily="2" charset="0"/>
              </a:rPr>
              <a:t>Saves result of operation.</a:t>
            </a:r>
            <a:endParaRPr lang="en-US" sz="24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F132F601-F53F-0151-3EA1-65EA4B3F1697}"/>
              </a:ext>
            </a:extLst>
          </p:cNvPr>
          <p:cNvSpPr/>
          <p:nvPr/>
        </p:nvSpPr>
        <p:spPr>
          <a:xfrm rot="16200000">
            <a:off x="8124763" y="2425605"/>
            <a:ext cx="173735" cy="1609723"/>
          </a:xfrm>
          <a:prstGeom prst="leftBrace">
            <a:avLst>
              <a:gd name="adj1" fmla="val 8333"/>
              <a:gd name="adj2" fmla="val 75890"/>
            </a:avLst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FCDFCA-AB09-1746-175B-A4A7BEFCDFFC}"/>
              </a:ext>
            </a:extLst>
          </p:cNvPr>
          <p:cNvSpPr txBox="1"/>
          <p:nvPr/>
        </p:nvSpPr>
        <p:spPr>
          <a:xfrm>
            <a:off x="288413" y="3850437"/>
            <a:ext cx="8621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18 VAG Rounded Light   02390" pitchFamily="2" charset="0"/>
              </a:rPr>
              <a:t>Immediate</a:t>
            </a:r>
            <a:r>
              <a:rPr lang="en-US" sz="2400" dirty="0">
                <a:solidFill>
                  <a:schemeClr val="bg1"/>
                </a:solidFill>
                <a:latin typeface="18 VAG Rounded Light   02390" pitchFamily="2" charset="0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18 VAG Rounded Light   02390" pitchFamily="2" charset="0"/>
              </a:rPr>
              <a:t>represents </a:t>
            </a:r>
            <a:r>
              <a:rPr lang="en-US" sz="2400" i="1" dirty="0">
                <a:solidFill>
                  <a:schemeClr val="accent4"/>
                </a:solidFill>
                <a:latin typeface="18 VAG Rounded Light   02390" pitchFamily="2" charset="0"/>
              </a:rPr>
              <a:t>upper 20 bits </a:t>
            </a:r>
            <a:r>
              <a:rPr lang="en-US" sz="2400" dirty="0">
                <a:solidFill>
                  <a:schemeClr val="accent2"/>
                </a:solidFill>
                <a:latin typeface="18 VAG Rounded Light   02390" pitchFamily="2" charset="0"/>
              </a:rPr>
              <a:t>of a 32-bit immediate</a:t>
            </a:r>
            <a:br>
              <a:rPr lang="en-US" sz="2400" dirty="0">
                <a:solidFill>
                  <a:schemeClr val="accent2"/>
                </a:solidFill>
                <a:latin typeface="18 VAG Rounded Light   02390" pitchFamily="2" charset="0"/>
              </a:rPr>
            </a:br>
            <a:r>
              <a:rPr lang="en-US" sz="2400" dirty="0">
                <a:solidFill>
                  <a:schemeClr val="accent2"/>
                </a:solidFill>
                <a:latin typeface="18 VAG Rounded Light   02390" pitchFamily="2" charset="0"/>
              </a:rPr>
              <a:t>operand </a:t>
            </a:r>
            <a:r>
              <a:rPr lang="en-US" sz="2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imm</a:t>
            </a:r>
            <a:r>
              <a:rPr lang="en-US" sz="2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immed</a:t>
            </a:r>
            <a:r>
              <a:rPr lang="en-US" sz="2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&lt;&lt; 12</a:t>
            </a:r>
            <a:r>
              <a:rPr lang="en-US" sz="2400" dirty="0">
                <a:solidFill>
                  <a:schemeClr val="accent2"/>
                </a:solidFill>
                <a:latin typeface="18 VAG Rounded Light   02390" pitchFamily="2" charset="0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DF6F24-07D2-0C48-C468-E05DEA9AA298}"/>
              </a:ext>
            </a:extLst>
          </p:cNvPr>
          <p:cNvSpPr txBox="1"/>
          <p:nvPr/>
        </p:nvSpPr>
        <p:spPr>
          <a:xfrm>
            <a:off x="3617436" y="5812404"/>
            <a:ext cx="24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rPr>
              <a:t>Long Immediate (“</a:t>
            </a:r>
            <a:r>
              <a:rPr lang="en-US" sz="1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imm</a:t>
            </a:r>
            <a:r>
              <a:rPr lang="en-US" sz="1800" dirty="0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rPr>
              <a:t>“)</a:t>
            </a:r>
            <a:endParaRPr lang="en-US" sz="18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798B01E7-BD86-DAAD-2FEE-013114C138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5040874"/>
              </p:ext>
            </p:extLst>
          </p:nvPr>
        </p:nvGraphicFramePr>
        <p:xfrm>
          <a:off x="2291110" y="4827913"/>
          <a:ext cx="4690138" cy="984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9520">
                  <a:extLst>
                    <a:ext uri="{9D8B030D-6E8A-4147-A177-3AD203B41FA5}">
                      <a16:colId xmlns:a16="http://schemas.microsoft.com/office/drawing/2014/main" val="1624853830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888743132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928495398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425888752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279900494"/>
                    </a:ext>
                  </a:extLst>
                </a:gridCol>
                <a:gridCol w="487140">
                  <a:extLst>
                    <a:ext uri="{9D8B030D-6E8A-4147-A177-3AD203B41FA5}">
                      <a16:colId xmlns:a16="http://schemas.microsoft.com/office/drawing/2014/main" val="1552716741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284225991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64973538"/>
                    </a:ext>
                  </a:extLst>
                </a:gridCol>
                <a:gridCol w="649518">
                  <a:extLst>
                    <a:ext uri="{9D8B030D-6E8A-4147-A177-3AD203B41FA5}">
                      <a16:colId xmlns:a16="http://schemas.microsoft.com/office/drawing/2014/main" val="4059237148"/>
                    </a:ext>
                  </a:extLst>
                </a:gridCol>
              </a:tblGrid>
              <a:tr h="333922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741400"/>
                  </a:ext>
                </a:extLst>
              </a:tr>
              <a:tr h="306168">
                <a:tc gridSpan="6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[31:12]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588811"/>
                  </a:ext>
                </a:extLst>
              </a:tr>
              <a:tr h="319480">
                <a:tc gridSpan="6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30275478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58D81ACD-5432-0ABB-35EE-8E71BC666EF2}"/>
              </a:ext>
            </a:extLst>
          </p:cNvPr>
          <p:cNvSpPr/>
          <p:nvPr/>
        </p:nvSpPr>
        <p:spPr>
          <a:xfrm>
            <a:off x="9032906" y="992065"/>
            <a:ext cx="2581499" cy="1051179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>
              <a:lnSpc>
                <a:spcPct val="90000"/>
              </a:lnSpc>
            </a:pPr>
            <a:r>
              <a:rPr lang="en-US" sz="2000" dirty="0">
                <a:solidFill>
                  <a:schemeClr val="accent2"/>
                </a:solidFill>
                <a:latin typeface="18 VAG Rounded Light   02390" pitchFamily="2" charset="0"/>
              </a:rPr>
              <a:t>U-Format opcodes: </a:t>
            </a:r>
          </a:p>
          <a:p>
            <a:pPr algn="r">
              <a:lnSpc>
                <a:spcPct val="90000"/>
              </a:lnSpc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lui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0110111</a:t>
            </a:r>
            <a:endParaRPr lang="en-US" sz="2000" dirty="0">
              <a:solidFill>
                <a:schemeClr val="accent2"/>
              </a:solidFill>
              <a:latin typeface="18 VAG Rounded Light   02390" pitchFamily="2" charset="0"/>
            </a:endParaRPr>
          </a:p>
          <a:p>
            <a:pPr algn="r">
              <a:lnSpc>
                <a:spcPct val="90000"/>
              </a:lnSpc>
            </a:pPr>
            <a:r>
              <a:rPr lang="en-US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auipc</a:t>
            </a:r>
            <a:r>
              <a:rPr lang="en-US" sz="2000" dirty="0">
                <a:solidFill>
                  <a:schemeClr val="accent2"/>
                </a:solidFill>
                <a:latin typeface="18 VAG Rounded Light   02390" pitchFamily="2" charset="0"/>
              </a:rPr>
              <a:t>     </a:t>
            </a:r>
            <a:r>
              <a:rPr lang="en-US" sz="2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0010111</a:t>
            </a:r>
            <a:endParaRPr lang="en-US" sz="2000" dirty="0">
              <a:solidFill>
                <a:schemeClr val="accent2"/>
              </a:solidFill>
              <a:latin typeface="18 VAG Rounded Light   02390" pitchFamily="2" charset="0"/>
            </a:endParaRP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A1346AB1-CF15-3D56-4CE6-A7A50A60F8F7}"/>
              </a:ext>
            </a:extLst>
          </p:cNvPr>
          <p:cNvSpPr/>
          <p:nvPr/>
        </p:nvSpPr>
        <p:spPr>
          <a:xfrm rot="5400000">
            <a:off x="10076768" y="1050174"/>
            <a:ext cx="173736" cy="2261460"/>
          </a:xfrm>
          <a:prstGeom prst="leftBrace">
            <a:avLst>
              <a:gd name="adj1" fmla="val 8333"/>
              <a:gd name="adj2" fmla="val 49854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24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5" grpId="0" animBg="1"/>
      <p:bldP spid="3" grpId="0"/>
      <p:bldP spid="4" grpId="0" animBg="1"/>
      <p:bldP spid="9" grpId="0"/>
      <p:bldP spid="13" grpId="0"/>
      <p:bldP spid="18" grpId="0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B6120-2EB8-C7C5-EAE7-2371797FF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lui</a:t>
            </a:r>
            <a:r>
              <a:rPr lang="en-US" dirty="0"/>
              <a:t> 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dirty="0"/>
              <a:t> creates Long </a:t>
            </a:r>
            <a:r>
              <a:rPr lang="en-US" dirty="0" err="1"/>
              <a:t>Immediates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0CC34-584A-9E72-0CE4-7920600EB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413" y="1563041"/>
            <a:ext cx="11332079" cy="3334598"/>
          </a:xfrm>
        </p:spPr>
        <p:txBody>
          <a:bodyPr>
            <a:noAutofit/>
          </a:bodyPr>
          <a:lstStyle/>
          <a:p>
            <a:r>
              <a:rPr lang="en-US" sz="3200" dirty="0"/>
              <a:t>The </a:t>
            </a:r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lui</a:t>
            </a:r>
            <a:r>
              <a:rPr lang="en-US" sz="3200" dirty="0"/>
              <a:t> instruction, </a:t>
            </a:r>
            <a:r>
              <a:rPr lang="en-US" sz="3200" b="0" dirty="0">
                <a:solidFill>
                  <a:schemeClr val="accent4"/>
                </a:solidFill>
                <a:latin typeface="18 VAG Rounded Light   02390" pitchFamily="2" charset="0"/>
              </a:rPr>
              <a:t>Load Upper Immediate</a:t>
            </a:r>
            <a:r>
              <a:rPr lang="en-US" sz="3200" dirty="0"/>
              <a:t>:</a:t>
            </a:r>
          </a:p>
          <a:p>
            <a:pPr lvl="1"/>
            <a:r>
              <a:rPr lang="en-US" sz="2800" dirty="0"/>
              <a:t>Write a 20-bit immediate value into</a:t>
            </a:r>
            <a:br>
              <a:rPr lang="en-US" sz="2800" dirty="0"/>
            </a:br>
            <a:r>
              <a:rPr lang="en-US" sz="2800" dirty="0"/>
              <a:t>the upper 20-bits of register rd.</a:t>
            </a:r>
          </a:p>
          <a:p>
            <a:pPr lvl="1"/>
            <a:r>
              <a:rPr lang="en-US" sz="2800" dirty="0"/>
              <a:t>Clear the lower 12 bits.</a:t>
            </a:r>
          </a:p>
          <a:p>
            <a:pPr lvl="1"/>
            <a:endParaRPr lang="en-US" sz="2800" dirty="0"/>
          </a:p>
          <a:p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lui</a:t>
            </a:r>
            <a:r>
              <a:rPr lang="en-US" sz="3200" dirty="0"/>
              <a:t> together with an </a:t>
            </a:r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sz="3200" dirty="0"/>
              <a:t> (to set lower 12 bits) can create any 32-bit value in a register: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7CE02B-C505-2967-54F7-32802A3F0F61}"/>
              </a:ext>
            </a:extLst>
          </p:cNvPr>
          <p:cNvSpPr txBox="1"/>
          <p:nvPr/>
        </p:nvSpPr>
        <p:spPr>
          <a:xfrm>
            <a:off x="426478" y="5135656"/>
            <a:ext cx="798383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ts val="1900"/>
            </a:pP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lui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x10, 0x87654     # x10 = 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0x87654000</a:t>
            </a:r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>
              <a:buSzPts val="1900"/>
            </a:pP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addi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x10, x10, 0x</a:t>
            </a:r>
            <a:r>
              <a:rPr lang="en-US" sz="2400" b="1" dirty="0">
                <a:solidFill>
                  <a:schemeClr val="accent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321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# x10 = </a:t>
            </a:r>
            <a:r>
              <a:rPr lang="en-US" sz="2400" b="1" dirty="0">
                <a:solidFill>
                  <a:srgbClr val="FFFFFF">
                    <a:alpha val="99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0x87654</a:t>
            </a:r>
            <a:r>
              <a:rPr lang="en-US" sz="2400" b="1" dirty="0">
                <a:solidFill>
                  <a:schemeClr val="accent4">
                    <a:alpha val="99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00549F-B89C-BEB0-8A1F-8599D88F4EE2}"/>
              </a:ext>
            </a:extLst>
          </p:cNvPr>
          <p:cNvSpPr/>
          <p:nvPr/>
        </p:nvSpPr>
        <p:spPr>
          <a:xfrm>
            <a:off x="2675242" y="916710"/>
            <a:ext cx="68415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5007" indent="-75007" algn="ctr"/>
            <a:r>
              <a:rPr lang="en-US" sz="3600" b="1" dirty="0" err="1">
                <a:solidFill>
                  <a:schemeClr val="bg1"/>
                </a:solidFill>
                <a:latin typeface="Courier"/>
                <a:cs typeface="Courier"/>
              </a:rPr>
              <a:t>lui</a:t>
            </a:r>
            <a:r>
              <a:rPr lang="en-US" sz="3600" b="1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b="1" dirty="0" err="1">
                <a:solidFill>
                  <a:schemeClr val="bg1"/>
                </a:solidFill>
                <a:latin typeface="Courier"/>
                <a:cs typeface="Courier"/>
              </a:rPr>
              <a:t>rd,immed</a:t>
            </a:r>
            <a:endParaRPr lang="en-US" sz="3600" b="1" dirty="0">
              <a:solidFill>
                <a:schemeClr val="accent5"/>
              </a:solidFill>
              <a:latin typeface="Courier"/>
              <a:cs typeface="Courier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A1A08D-78E6-BB75-C90B-D032F589B7EC}"/>
              </a:ext>
            </a:extLst>
          </p:cNvPr>
          <p:cNvSpPr txBox="1"/>
          <p:nvPr/>
        </p:nvSpPr>
        <p:spPr>
          <a:xfrm>
            <a:off x="7311352" y="2588352"/>
            <a:ext cx="3134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immed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&lt;&lt; 12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5FF00980-1C51-D216-C41B-B4548F0194D4}"/>
              </a:ext>
            </a:extLst>
          </p:cNvPr>
          <p:cNvSpPr/>
          <p:nvPr/>
        </p:nvSpPr>
        <p:spPr>
          <a:xfrm>
            <a:off x="6756639" y="2209372"/>
            <a:ext cx="331305" cy="1219627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45EF97-0E31-51FD-2BFD-2227D80E6B16}"/>
              </a:ext>
            </a:extLst>
          </p:cNvPr>
          <p:cNvSpPr/>
          <p:nvPr/>
        </p:nvSpPr>
        <p:spPr>
          <a:xfrm>
            <a:off x="8069530" y="4773881"/>
            <a:ext cx="4014646" cy="1502574"/>
          </a:xfrm>
          <a:prstGeom prst="rect">
            <a:avLst/>
          </a:prstGeom>
          <a:solidFill>
            <a:schemeClr val="accent3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18 VAG Rounded Light   02390" pitchFamily="2" charset="0"/>
              </a:rPr>
              <a:t>The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li</a:t>
            </a:r>
            <a:r>
              <a:rPr lang="en-US" sz="2400" dirty="0">
                <a:latin typeface="18 VAG Rounded Light   02390" pitchFamily="2" charset="0"/>
              </a:rPr>
              <a:t> </a:t>
            </a:r>
            <a:r>
              <a:rPr lang="en-US" sz="2400" i="1" dirty="0" err="1">
                <a:latin typeface="18 VAG Rounded Light   02390" pitchFamily="2" charset="0"/>
              </a:rPr>
              <a:t>pseudoinstruction</a:t>
            </a:r>
            <a:r>
              <a:rPr lang="en-US" sz="2400" dirty="0">
                <a:latin typeface="18 VAG Rounded Light   02390" pitchFamily="2" charset="0"/>
              </a:rPr>
              <a:t> (</a:t>
            </a:r>
            <a:r>
              <a:rPr lang="en-US" sz="2400" i="1" dirty="0">
                <a:latin typeface="18 VAG Rounded Light   02390" pitchFamily="2" charset="0"/>
              </a:rPr>
              <a:t>Load Immediate</a:t>
            </a:r>
            <a:r>
              <a:rPr lang="en-US" sz="2400" dirty="0">
                <a:latin typeface="18 VAG Rounded Light   02390" pitchFamily="2" charset="0"/>
              </a:rPr>
              <a:t>) resolves to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lui</a:t>
            </a:r>
            <a:r>
              <a:rPr lang="en-US" sz="2400" dirty="0">
                <a:latin typeface="18 VAG Rounded Light   02390" pitchFamily="2" charset="0"/>
              </a:rPr>
              <a:t> +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sz="2400" dirty="0">
                <a:latin typeface="18 VAG Rounded Light   02390" pitchFamily="2" charset="0"/>
              </a:rPr>
              <a:t> as needed,</a:t>
            </a:r>
            <a:br>
              <a:rPr lang="en-US" sz="2400" dirty="0">
                <a:latin typeface="18 VAG Rounded Light   02390" pitchFamily="2" charset="0"/>
              </a:rPr>
            </a:br>
            <a:r>
              <a:rPr lang="en-US" sz="2400" dirty="0">
                <a:latin typeface="18 VAG Rounded Light   02390" pitchFamily="2" charset="0"/>
              </a:rPr>
              <a:t>e.g.,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li x10,0x87654321</a:t>
            </a:r>
            <a:r>
              <a:rPr lang="en-US" sz="2400" dirty="0">
                <a:latin typeface="18 VAG Rounded Light   0239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409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CA615-614B-E623-906A-2C21EA0D6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lui</a:t>
            </a:r>
            <a:r>
              <a:rPr lang="en-US" dirty="0"/>
              <a:t> Edge Case: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dirty="0"/>
              <a:t> Extends Sign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5A489-B087-7413-786B-657A8875C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413" y="916711"/>
            <a:ext cx="11332079" cy="4583544"/>
          </a:xfrm>
        </p:spPr>
        <p:txBody>
          <a:bodyPr>
            <a:noAutofit/>
          </a:bodyPr>
          <a:lstStyle/>
          <a:p>
            <a:r>
              <a:rPr lang="en-US" sz="3200" dirty="0"/>
              <a:t>How should we set the immediate 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0xB0BACAFE</a:t>
            </a:r>
            <a:r>
              <a:rPr lang="en-US" sz="3200" dirty="0"/>
              <a:t>?</a:t>
            </a:r>
          </a:p>
          <a:p>
            <a:pPr lvl="1"/>
            <a:r>
              <a:rPr lang="en-US" sz="2800" dirty="0"/>
              <a:t>Unfortunately:</a:t>
            </a:r>
            <a:br>
              <a:rPr lang="en-US" sz="2800" dirty="0"/>
            </a:br>
            <a:endParaRPr lang="en-US" sz="5000" dirty="0"/>
          </a:p>
          <a:p>
            <a:pPr lvl="2"/>
            <a:r>
              <a:rPr lang="en-US" sz="2400" dirty="0"/>
              <a:t>Recall: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sz="2400" dirty="0"/>
              <a:t> sign-extends the 12-bit immediate.</a:t>
            </a:r>
          </a:p>
          <a:p>
            <a:pPr lvl="2"/>
            <a:r>
              <a:rPr lang="en-US" sz="2400" dirty="0"/>
              <a:t>If “</a:t>
            </a:r>
            <a:r>
              <a:rPr lang="en-US" sz="2400" dirty="0">
                <a:solidFill>
                  <a:schemeClr val="accent4"/>
                </a:solidFill>
              </a:rPr>
              <a:t>sign bit</a:t>
            </a:r>
            <a:r>
              <a:rPr lang="en-US" sz="2400" dirty="0"/>
              <a:t>” set, subtracts 1 from the upper 20-bits!</a:t>
            </a:r>
          </a:p>
          <a:p>
            <a:pPr marL="84664" indent="0">
              <a:buNone/>
            </a:pPr>
            <a:br>
              <a:rPr lang="en-US" sz="2000" dirty="0"/>
            </a:b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25270-B14A-6EE4-EFF0-35F5AED6FB0A}"/>
              </a:ext>
            </a:extLst>
          </p:cNvPr>
          <p:cNvSpPr txBox="1"/>
          <p:nvPr/>
        </p:nvSpPr>
        <p:spPr>
          <a:xfrm>
            <a:off x="1104902" y="1879837"/>
            <a:ext cx="39421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ts val="1900"/>
            </a:pP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lui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x10, 0xB0BAC</a:t>
            </a:r>
          </a:p>
          <a:p>
            <a:pPr>
              <a:buSzPts val="1900"/>
            </a:pP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addi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x10, x10, 0xAFE</a:t>
            </a:r>
            <a:endParaRPr lang="en-US" sz="2400" b="1" dirty="0">
              <a:solidFill>
                <a:schemeClr val="accent4">
                  <a:alpha val="99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7CE6BC-8BD3-C91B-52A1-AF376961A32B}"/>
              </a:ext>
            </a:extLst>
          </p:cNvPr>
          <p:cNvSpPr txBox="1"/>
          <p:nvPr/>
        </p:nvSpPr>
        <p:spPr>
          <a:xfrm>
            <a:off x="9394136" y="1381065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0xB0BAC000</a:t>
            </a:r>
          </a:p>
          <a:p>
            <a:pPr algn="r"/>
            <a:r>
              <a:rPr lang="en-US" sz="2400" b="1" u="sng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+ 0xFFFFFAFE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F85734-221D-8EE8-9F86-DA808928CC5D}"/>
              </a:ext>
            </a:extLst>
          </p:cNvPr>
          <p:cNvSpPr txBox="1"/>
          <p:nvPr/>
        </p:nvSpPr>
        <p:spPr>
          <a:xfrm>
            <a:off x="8198009" y="2591608"/>
            <a:ext cx="18438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0xB0BAC</a:t>
            </a:r>
          </a:p>
          <a:p>
            <a:pPr algn="r"/>
            <a:r>
              <a:rPr lang="en-US" sz="2400" b="1" u="sng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+ 0xFFFFF</a:t>
            </a:r>
          </a:p>
          <a:p>
            <a:pPr algn="r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0xB0BA</a:t>
            </a:r>
            <a:r>
              <a:rPr lang="en-US" sz="2400" b="1" u="sng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95EB1B-28DD-21C2-6F67-1BA73A1BE2E6}"/>
              </a:ext>
            </a:extLst>
          </p:cNvPr>
          <p:cNvSpPr txBox="1"/>
          <p:nvPr/>
        </p:nvSpPr>
        <p:spPr>
          <a:xfrm>
            <a:off x="9968998" y="2968327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9B71D2-9705-70F7-C857-BD2A8110E889}"/>
              </a:ext>
            </a:extLst>
          </p:cNvPr>
          <p:cNvSpPr txBox="1"/>
          <p:nvPr/>
        </p:nvSpPr>
        <p:spPr>
          <a:xfrm>
            <a:off x="10580312" y="2591608"/>
            <a:ext cx="14750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0x000</a:t>
            </a:r>
          </a:p>
          <a:p>
            <a:pPr algn="r"/>
            <a:r>
              <a:rPr lang="en-US" sz="2400" b="1" u="sng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+ 0xAFE</a:t>
            </a:r>
          </a:p>
          <a:p>
            <a:pPr algn="r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0xAFE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1806AF-FA64-982C-C77A-BFB28F2D1078}"/>
              </a:ext>
            </a:extLst>
          </p:cNvPr>
          <p:cNvCxnSpPr/>
          <p:nvPr/>
        </p:nvCxnSpPr>
        <p:spPr>
          <a:xfrm>
            <a:off x="8707252" y="3199160"/>
            <a:ext cx="128016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EE963F0-1034-587F-20DD-67B6C5441985}"/>
              </a:ext>
            </a:extLst>
          </p:cNvPr>
          <p:cNvSpPr txBox="1"/>
          <p:nvPr/>
        </p:nvSpPr>
        <p:spPr>
          <a:xfrm>
            <a:off x="153931" y="145798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solidFill>
                  <a:schemeClr val="accent1"/>
                </a:solidFill>
                <a:latin typeface="18 VAG Rounded Light   02390" pitchFamily="2" charset="0"/>
              </a:rPr>
              <a:t>⚠️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03AADDC4-935F-CEA8-ABB3-93045ECE14B8}"/>
              </a:ext>
            </a:extLst>
          </p:cNvPr>
          <p:cNvSpPr/>
          <p:nvPr/>
        </p:nvSpPr>
        <p:spPr>
          <a:xfrm>
            <a:off x="9739284" y="2400127"/>
            <a:ext cx="949042" cy="190673"/>
          </a:xfrm>
          <a:custGeom>
            <a:avLst/>
            <a:gdLst>
              <a:gd name="connsiteX0" fmla="*/ 707043 w 707043"/>
              <a:gd name="connsiteY0" fmla="*/ 0 h 332509"/>
              <a:gd name="connsiteX1" fmla="*/ 679334 w 707043"/>
              <a:gd name="connsiteY1" fmla="*/ 69273 h 332509"/>
              <a:gd name="connsiteX2" fmla="*/ 637771 w 707043"/>
              <a:gd name="connsiteY2" fmla="*/ 96982 h 332509"/>
              <a:gd name="connsiteX3" fmla="*/ 610061 w 707043"/>
              <a:gd name="connsiteY3" fmla="*/ 124691 h 332509"/>
              <a:gd name="connsiteX4" fmla="*/ 139007 w 707043"/>
              <a:gd name="connsiteY4" fmla="*/ 166254 h 332509"/>
              <a:gd name="connsiteX5" fmla="*/ 97443 w 707043"/>
              <a:gd name="connsiteY5" fmla="*/ 180109 h 332509"/>
              <a:gd name="connsiteX6" fmla="*/ 14316 w 707043"/>
              <a:gd name="connsiteY6" fmla="*/ 249382 h 332509"/>
              <a:gd name="connsiteX7" fmla="*/ 461 w 707043"/>
              <a:gd name="connsiteY7" fmla="*/ 332509 h 33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7043" h="332509">
                <a:moveTo>
                  <a:pt x="707043" y="0"/>
                </a:moveTo>
                <a:cubicBezTo>
                  <a:pt x="697807" y="23091"/>
                  <a:pt x="693789" y="49036"/>
                  <a:pt x="679334" y="69273"/>
                </a:cubicBezTo>
                <a:cubicBezTo>
                  <a:pt x="669656" y="82822"/>
                  <a:pt x="650773" y="86580"/>
                  <a:pt x="637771" y="96982"/>
                </a:cubicBezTo>
                <a:cubicBezTo>
                  <a:pt x="627571" y="105142"/>
                  <a:pt x="620261" y="116531"/>
                  <a:pt x="610061" y="124691"/>
                </a:cubicBezTo>
                <a:cubicBezTo>
                  <a:pt x="477231" y="230954"/>
                  <a:pt x="345016" y="159609"/>
                  <a:pt x="139007" y="166254"/>
                </a:cubicBezTo>
                <a:cubicBezTo>
                  <a:pt x="125152" y="170872"/>
                  <a:pt x="110505" y="173578"/>
                  <a:pt x="97443" y="180109"/>
                </a:cubicBezTo>
                <a:cubicBezTo>
                  <a:pt x="58866" y="199398"/>
                  <a:pt x="44956" y="218742"/>
                  <a:pt x="14316" y="249382"/>
                </a:cubicBezTo>
                <a:cubicBezTo>
                  <a:pt x="-3920" y="304089"/>
                  <a:pt x="461" y="276341"/>
                  <a:pt x="461" y="332509"/>
                </a:cubicBezTo>
              </a:path>
            </a:pathLst>
          </a:custGeom>
          <a:noFill/>
          <a:ln w="285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957B0F8-90C8-DB19-D562-4D1C8EC38339}"/>
              </a:ext>
            </a:extLst>
          </p:cNvPr>
          <p:cNvSpPr/>
          <p:nvPr/>
        </p:nvSpPr>
        <p:spPr>
          <a:xfrm>
            <a:off x="11416146" y="2375551"/>
            <a:ext cx="193964" cy="270667"/>
          </a:xfrm>
          <a:custGeom>
            <a:avLst/>
            <a:gdLst>
              <a:gd name="connsiteX0" fmla="*/ 0 w 180109"/>
              <a:gd name="connsiteY0" fmla="*/ 0 h 374073"/>
              <a:gd name="connsiteX1" fmla="*/ 180109 w 180109"/>
              <a:gd name="connsiteY1" fmla="*/ 374073 h 374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0109" h="374073">
                <a:moveTo>
                  <a:pt x="0" y="0"/>
                </a:moveTo>
                <a:lnTo>
                  <a:pt x="180109" y="374073"/>
                </a:lnTo>
              </a:path>
            </a:pathLst>
          </a:custGeom>
          <a:noFill/>
          <a:ln w="285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00E64E2D-9D74-9A59-718A-9D38BCAE7055}"/>
              </a:ext>
            </a:extLst>
          </p:cNvPr>
          <p:cNvSpPr/>
          <p:nvPr/>
        </p:nvSpPr>
        <p:spPr>
          <a:xfrm rot="5400000">
            <a:off x="10572108" y="1878778"/>
            <a:ext cx="215250" cy="83427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3DB7C172-021C-0EE7-8C7A-8903C8E61BCF}"/>
              </a:ext>
            </a:extLst>
          </p:cNvPr>
          <p:cNvSpPr/>
          <p:nvPr/>
        </p:nvSpPr>
        <p:spPr>
          <a:xfrm rot="5400000">
            <a:off x="11321190" y="1991620"/>
            <a:ext cx="210549" cy="60647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8C30A5-E6F0-CDC8-0C88-4014D3FE7EF5}"/>
              </a:ext>
            </a:extLst>
          </p:cNvPr>
          <p:cNvSpPr txBox="1"/>
          <p:nvPr/>
        </p:nvSpPr>
        <p:spPr>
          <a:xfrm>
            <a:off x="9456472" y="4030456"/>
            <a:ext cx="2028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FF">
                    <a:alpha val="99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0xB0BA</a:t>
            </a:r>
            <a:r>
              <a:rPr lang="en-US" sz="2400" b="1" u="sng" dirty="0">
                <a:solidFill>
                  <a:schemeClr val="accent5">
                    <a:alpha val="99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2400" b="1" dirty="0">
                <a:solidFill>
                  <a:srgbClr val="FFFFFF">
                    <a:alpha val="99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AFE</a:t>
            </a:r>
            <a:endParaRPr lang="en-US" sz="24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169EF5-F318-5458-C4E6-B03A78244683}"/>
              </a:ext>
            </a:extLst>
          </p:cNvPr>
          <p:cNvSpPr txBox="1"/>
          <p:nvPr/>
        </p:nvSpPr>
        <p:spPr>
          <a:xfrm>
            <a:off x="10447890" y="3684501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err="1">
                <a:solidFill>
                  <a:schemeClr val="accent1"/>
                </a:solidFill>
                <a:latin typeface="18 VAG Rounded Light   02390" pitchFamily="2" charset="0"/>
              </a:rPr>
              <a:t>concat</a:t>
            </a:r>
            <a:endParaRPr lang="en-US" sz="18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2286D8A-54C7-5AE2-5C1C-60FB497E0450}"/>
              </a:ext>
            </a:extLst>
          </p:cNvPr>
          <p:cNvSpPr/>
          <p:nvPr/>
        </p:nvSpPr>
        <p:spPr>
          <a:xfrm>
            <a:off x="9573491" y="3713018"/>
            <a:ext cx="832545" cy="290946"/>
          </a:xfrm>
          <a:custGeom>
            <a:avLst/>
            <a:gdLst>
              <a:gd name="connsiteX0" fmla="*/ 0 w 832545"/>
              <a:gd name="connsiteY0" fmla="*/ 0 h 290946"/>
              <a:gd name="connsiteX1" fmla="*/ 27709 w 832545"/>
              <a:gd name="connsiteY1" fmla="*/ 69273 h 290946"/>
              <a:gd name="connsiteX2" fmla="*/ 110836 w 832545"/>
              <a:gd name="connsiteY2" fmla="*/ 138546 h 290946"/>
              <a:gd name="connsiteX3" fmla="*/ 374073 w 832545"/>
              <a:gd name="connsiteY3" fmla="*/ 110837 h 290946"/>
              <a:gd name="connsiteX4" fmla="*/ 415636 w 832545"/>
              <a:gd name="connsiteY4" fmla="*/ 96982 h 290946"/>
              <a:gd name="connsiteX5" fmla="*/ 748145 w 832545"/>
              <a:gd name="connsiteY5" fmla="*/ 124691 h 290946"/>
              <a:gd name="connsiteX6" fmla="*/ 789709 w 832545"/>
              <a:gd name="connsiteY6" fmla="*/ 138546 h 290946"/>
              <a:gd name="connsiteX7" fmla="*/ 831273 w 832545"/>
              <a:gd name="connsiteY7" fmla="*/ 221673 h 290946"/>
              <a:gd name="connsiteX8" fmla="*/ 831273 w 832545"/>
              <a:gd name="connsiteY8" fmla="*/ 290946 h 29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2545" h="290946">
                <a:moveTo>
                  <a:pt x="0" y="0"/>
                </a:moveTo>
                <a:cubicBezTo>
                  <a:pt x="9236" y="23091"/>
                  <a:pt x="14528" y="48183"/>
                  <a:pt x="27709" y="69273"/>
                </a:cubicBezTo>
                <a:cubicBezTo>
                  <a:pt x="46758" y="99751"/>
                  <a:pt x="82110" y="119395"/>
                  <a:pt x="110836" y="138546"/>
                </a:cubicBezTo>
                <a:cubicBezTo>
                  <a:pt x="202129" y="131523"/>
                  <a:pt x="286053" y="130397"/>
                  <a:pt x="374073" y="110837"/>
                </a:cubicBezTo>
                <a:cubicBezTo>
                  <a:pt x="388329" y="107669"/>
                  <a:pt x="401782" y="101600"/>
                  <a:pt x="415636" y="96982"/>
                </a:cubicBezTo>
                <a:cubicBezTo>
                  <a:pt x="513316" y="102728"/>
                  <a:pt x="644082" y="103878"/>
                  <a:pt x="748145" y="124691"/>
                </a:cubicBezTo>
                <a:cubicBezTo>
                  <a:pt x="762466" y="127555"/>
                  <a:pt x="775854" y="133928"/>
                  <a:pt x="789709" y="138546"/>
                </a:cubicBezTo>
                <a:cubicBezTo>
                  <a:pt x="808749" y="167106"/>
                  <a:pt x="826861" y="186375"/>
                  <a:pt x="831273" y="221673"/>
                </a:cubicBezTo>
                <a:cubicBezTo>
                  <a:pt x="834137" y="244586"/>
                  <a:pt x="831273" y="267855"/>
                  <a:pt x="831273" y="290946"/>
                </a:cubicBezTo>
              </a:path>
            </a:pathLst>
          </a:custGeom>
          <a:noFill/>
          <a:ln w="285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4A670C1D-8780-8CA5-8BA5-C27A321FB6A1}"/>
              </a:ext>
            </a:extLst>
          </p:cNvPr>
          <p:cNvSpPr/>
          <p:nvPr/>
        </p:nvSpPr>
        <p:spPr>
          <a:xfrm>
            <a:off x="11194473" y="3685309"/>
            <a:ext cx="526472" cy="415636"/>
          </a:xfrm>
          <a:custGeom>
            <a:avLst/>
            <a:gdLst>
              <a:gd name="connsiteX0" fmla="*/ 526472 w 526472"/>
              <a:gd name="connsiteY0" fmla="*/ 0 h 415636"/>
              <a:gd name="connsiteX1" fmla="*/ 0 w 526472"/>
              <a:gd name="connsiteY1" fmla="*/ 415636 h 415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6472" h="415636">
                <a:moveTo>
                  <a:pt x="526472" y="0"/>
                </a:moveTo>
                <a:lnTo>
                  <a:pt x="0" y="415636"/>
                </a:lnTo>
              </a:path>
            </a:pathLst>
          </a:custGeom>
          <a:noFill/>
          <a:ln w="285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ED69AE-41E9-68D2-AB11-83E774BB5F0B}"/>
              </a:ext>
            </a:extLst>
          </p:cNvPr>
          <p:cNvSpPr txBox="1"/>
          <p:nvPr/>
        </p:nvSpPr>
        <p:spPr>
          <a:xfrm>
            <a:off x="4941029" y="1879356"/>
            <a:ext cx="35028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# x10 = 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0xB0BAC000</a:t>
            </a:r>
          </a:p>
          <a:p>
            <a:pPr algn="l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# x10 = </a:t>
            </a:r>
            <a:r>
              <a:rPr lang="en-US" sz="2400" b="1" dirty="0">
                <a:solidFill>
                  <a:srgbClr val="FFFFFF">
                    <a:alpha val="99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0xB0BA</a:t>
            </a:r>
            <a:r>
              <a:rPr lang="en-US" sz="2400" b="1" u="sng" dirty="0">
                <a:solidFill>
                  <a:schemeClr val="accent5">
                    <a:alpha val="99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2400" b="1" dirty="0">
                <a:solidFill>
                  <a:srgbClr val="FFFFFF">
                    <a:alpha val="99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AFE</a:t>
            </a:r>
            <a:endParaRPr lang="en-US" sz="24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572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11" grpId="0"/>
      <p:bldP spid="17" grpId="0" animBg="1"/>
      <p:bldP spid="18" grpId="0" animBg="1"/>
      <p:bldP spid="19" grpId="0" animBg="1"/>
      <p:bldP spid="20" grpId="0" animBg="1"/>
      <p:bldP spid="25" grpId="0"/>
      <p:bldP spid="26" grpId="0"/>
      <p:bldP spid="27" grpId="0" animBg="1"/>
      <p:bldP spid="28" grpId="0" animBg="1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BA2C5-B5E9-E4AA-116F-08DD36784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Disassembling the S-Format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F382E-D54A-90E8-345B-70AFC0D92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413" y="916711"/>
            <a:ext cx="11332079" cy="1077552"/>
          </a:xfrm>
        </p:spPr>
        <p:txBody>
          <a:bodyPr>
            <a:normAutofit/>
          </a:bodyPr>
          <a:lstStyle/>
          <a:p>
            <a:r>
              <a:rPr lang="en-US" sz="3200" dirty="0"/>
              <a:t>What is the corresponding assembly instruction?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9729265-C760-79E9-F9F8-6B21414562E4}"/>
              </a:ext>
            </a:extLst>
          </p:cNvPr>
          <p:cNvGraphicFramePr>
            <a:graphicFrameLocks/>
          </p:cNvGraphicFramePr>
          <p:nvPr/>
        </p:nvGraphicFramePr>
        <p:xfrm>
          <a:off x="897633" y="2066679"/>
          <a:ext cx="10396734" cy="11511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9796">
                  <a:extLst>
                    <a:ext uri="{9D8B030D-6E8A-4147-A177-3AD203B41FA5}">
                      <a16:colId xmlns:a16="http://schemas.microsoft.com/office/drawing/2014/main" val="162485383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888743132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928495398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4258887520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4279900494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797878386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300498641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62611582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165761023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93546849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1797088917"/>
                    </a:ext>
                  </a:extLst>
                </a:gridCol>
                <a:gridCol w="487347">
                  <a:extLst>
                    <a:ext uri="{9D8B030D-6E8A-4147-A177-3AD203B41FA5}">
                      <a16:colId xmlns:a16="http://schemas.microsoft.com/office/drawing/2014/main" val="953689441"/>
                    </a:ext>
                  </a:extLst>
                </a:gridCol>
                <a:gridCol w="487347">
                  <a:extLst>
                    <a:ext uri="{9D8B030D-6E8A-4147-A177-3AD203B41FA5}">
                      <a16:colId xmlns:a16="http://schemas.microsoft.com/office/drawing/2014/main" val="155271674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284225991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64973538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3901696933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2051879303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854787181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3270592488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901077752"/>
                    </a:ext>
                  </a:extLst>
                </a:gridCol>
                <a:gridCol w="649794">
                  <a:extLst>
                    <a:ext uri="{9D8B030D-6E8A-4147-A177-3AD203B41FA5}">
                      <a16:colId xmlns:a16="http://schemas.microsoft.com/office/drawing/2014/main" val="4059237148"/>
                    </a:ext>
                  </a:extLst>
                </a:gridCol>
              </a:tblGrid>
              <a:tr h="333922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741400"/>
                  </a:ext>
                </a:extLst>
              </a:tr>
              <a:tr h="306168"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[11:5]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rs2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rs1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funct3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[4:0]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246549"/>
                  </a:ext>
                </a:extLst>
              </a:tr>
              <a:tr h="306168">
                <a:tc gridSpan="5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kern="12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0000001 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01110</a:t>
                      </a:r>
                      <a:r>
                        <a:rPr lang="en-US" sz="2800" b="1" i="0" kern="12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00010</a:t>
                      </a:r>
                      <a:r>
                        <a:rPr lang="en-US" sz="2800" b="1" i="0" kern="12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010</a:t>
                      </a:r>
                      <a:r>
                        <a:rPr lang="en-US" sz="2800" b="1" i="0" kern="12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00100 </a:t>
                      </a:r>
                      <a:r>
                        <a:rPr lang="en-US" sz="2800" b="1" i="0" kern="12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0100011</a:t>
                      </a:r>
                      <a:r>
                        <a:rPr lang="en-US" sz="2800" b="1" i="0" kern="12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5888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28DBDD7-DB22-F9B4-5CB1-E6249DFA74BC}"/>
              </a:ext>
            </a:extLst>
          </p:cNvPr>
          <p:cNvSpPr txBox="1"/>
          <p:nvPr/>
        </p:nvSpPr>
        <p:spPr>
          <a:xfrm>
            <a:off x="10358256" y="120236"/>
            <a:ext cx="1715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1"/>
                </a:solidFill>
                <a:latin typeface="18 VAG Rounded Light   02390" pitchFamily="2" charset="0"/>
              </a:rPr>
              <a:t>(Last lecture’s Slide 33)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B2F276-5B6B-D438-5DB8-8730685A9E8F}"/>
              </a:ext>
            </a:extLst>
          </p:cNvPr>
          <p:cNvSpPr txBox="1"/>
          <p:nvPr/>
        </p:nvSpPr>
        <p:spPr>
          <a:xfrm>
            <a:off x="8846926" y="1501920"/>
            <a:ext cx="2570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18 VAG Rounded Light   02390" pitchFamily="2" charset="0"/>
              </a:rPr>
              <a:t>Store opcode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F37592B-8754-C1CF-66BA-AC9309B5FA84}"/>
              </a:ext>
            </a:extLst>
          </p:cNvPr>
          <p:cNvSpPr/>
          <p:nvPr/>
        </p:nvSpPr>
        <p:spPr>
          <a:xfrm rot="5400000">
            <a:off x="10076768" y="860328"/>
            <a:ext cx="173736" cy="2261460"/>
          </a:xfrm>
          <a:prstGeom prst="leftBrace">
            <a:avLst>
              <a:gd name="adj1" fmla="val 8333"/>
              <a:gd name="adj2" fmla="val 49854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6AEF51-0A59-4455-14ED-12D7B33E52C7}"/>
              </a:ext>
            </a:extLst>
          </p:cNvPr>
          <p:cNvSpPr txBox="1"/>
          <p:nvPr/>
        </p:nvSpPr>
        <p:spPr>
          <a:xfrm>
            <a:off x="4768728" y="3516842"/>
            <a:ext cx="1937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rs1</a:t>
            </a:r>
            <a:r>
              <a:rPr lang="en-US" sz="2400" dirty="0">
                <a:solidFill>
                  <a:schemeClr val="accent6"/>
                </a:solidFill>
                <a:latin typeface="18 VAG Rounded Light   02390" pitchFamily="2" charset="0"/>
                <a:cs typeface="Courier New" panose="02070309020205020404" pitchFamily="49" charset="0"/>
              </a:rPr>
              <a:t> (“</a:t>
            </a:r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2400" dirty="0">
                <a:solidFill>
                  <a:schemeClr val="accent6"/>
                </a:solidFill>
                <a:latin typeface="18 VAG Rounded Light   02390" pitchFamily="2" charset="0"/>
                <a:cs typeface="Courier New" panose="02070309020205020404" pitchFamily="49" charset="0"/>
              </a:rPr>
              <a:t>”)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18 VAG Rounded Light   02390" pitchFamily="2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ACBEEE-1511-7C46-C8C1-1FF6B3A692AF}"/>
              </a:ext>
            </a:extLst>
          </p:cNvPr>
          <p:cNvSpPr txBox="1"/>
          <p:nvPr/>
        </p:nvSpPr>
        <p:spPr>
          <a:xfrm>
            <a:off x="2312627" y="3516842"/>
            <a:ext cx="2333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rs2</a:t>
            </a:r>
            <a:r>
              <a:rPr lang="en-US" sz="2400" dirty="0">
                <a:solidFill>
                  <a:schemeClr val="accent1"/>
                </a:solidFill>
                <a:latin typeface="18 VAG Rounded Light   02390" pitchFamily="2" charset="0"/>
                <a:cs typeface="Courier New" panose="02070309020205020404" pitchFamily="49" charset="0"/>
              </a:rPr>
              <a:t> (“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  <a:r>
              <a:rPr lang="en-US" sz="2400" dirty="0">
                <a:solidFill>
                  <a:schemeClr val="accent1"/>
                </a:solidFill>
                <a:latin typeface="18 VAG Rounded Light   02390" pitchFamily="2" charset="0"/>
                <a:cs typeface="Courier New" panose="02070309020205020404" pitchFamily="49" charset="0"/>
              </a:rPr>
              <a:t>”)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18 VAG Rounded Light   02390" pitchFamily="2" charset="0"/>
              </a:rPr>
              <a:t>14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6F13B0F9-957A-EF79-5801-1070EBAF9CB0}"/>
              </a:ext>
            </a:extLst>
          </p:cNvPr>
          <p:cNvSpPr/>
          <p:nvPr/>
        </p:nvSpPr>
        <p:spPr>
          <a:xfrm rot="16200000">
            <a:off x="5435748" y="2713544"/>
            <a:ext cx="289729" cy="1449388"/>
          </a:xfrm>
          <a:prstGeom prst="leftBrace">
            <a:avLst>
              <a:gd name="adj1" fmla="val 8333"/>
              <a:gd name="adj2" fmla="val 66077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29D49F92-12EE-E838-17BB-58EA79F4DAF0}"/>
              </a:ext>
            </a:extLst>
          </p:cNvPr>
          <p:cNvSpPr/>
          <p:nvPr/>
        </p:nvSpPr>
        <p:spPr>
          <a:xfrm rot="16200000">
            <a:off x="3793138" y="2713544"/>
            <a:ext cx="289728" cy="1449388"/>
          </a:xfrm>
          <a:prstGeom prst="leftBrace">
            <a:avLst>
              <a:gd name="adj1" fmla="val 8333"/>
              <a:gd name="adj2" fmla="val 32730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055B07-67B1-F2D3-72C5-175939F42599}"/>
              </a:ext>
            </a:extLst>
          </p:cNvPr>
          <p:cNvGrpSpPr/>
          <p:nvPr/>
        </p:nvGrpSpPr>
        <p:grpSpPr>
          <a:xfrm>
            <a:off x="6227252" y="1501920"/>
            <a:ext cx="1765227" cy="1253241"/>
            <a:chOff x="6227252" y="1501920"/>
            <a:chExt cx="1765227" cy="125324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D32C77A-B436-FE53-9EEC-855042C67FFA}"/>
                </a:ext>
              </a:extLst>
            </p:cNvPr>
            <p:cNvSpPr txBox="1"/>
            <p:nvPr/>
          </p:nvSpPr>
          <p:spPr>
            <a:xfrm>
              <a:off x="6227252" y="1501920"/>
              <a:ext cx="17652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solidFill>
                    <a:schemeClr val="accent2"/>
                  </a:solidFill>
                  <a:latin typeface="18 VAG Rounded Light   02390" pitchFamily="2" charset="0"/>
                </a:rPr>
                <a:t>“store word”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FB893E4-5266-2253-3070-5D9FEB4FACB6}"/>
                </a:ext>
              </a:extLst>
            </p:cNvPr>
            <p:cNvSpPr/>
            <p:nvPr/>
          </p:nvSpPr>
          <p:spPr>
            <a:xfrm>
              <a:off x="6925668" y="1904190"/>
              <a:ext cx="58606" cy="850971"/>
            </a:xfrm>
            <a:custGeom>
              <a:avLst/>
              <a:gdLst>
                <a:gd name="connsiteX0" fmla="*/ 74140 w 74140"/>
                <a:gd name="connsiteY0" fmla="*/ 0 h 1000897"/>
                <a:gd name="connsiteX1" fmla="*/ 49427 w 74140"/>
                <a:gd name="connsiteY1" fmla="*/ 160637 h 1000897"/>
                <a:gd name="connsiteX2" fmla="*/ 37070 w 74140"/>
                <a:gd name="connsiteY2" fmla="*/ 383059 h 1000897"/>
                <a:gd name="connsiteX3" fmla="*/ 12356 w 74140"/>
                <a:gd name="connsiteY3" fmla="*/ 630194 h 1000897"/>
                <a:gd name="connsiteX4" fmla="*/ 0 w 74140"/>
                <a:gd name="connsiteY4" fmla="*/ 691978 h 1000897"/>
                <a:gd name="connsiteX5" fmla="*/ 12356 w 74140"/>
                <a:gd name="connsiteY5" fmla="*/ 926756 h 1000897"/>
                <a:gd name="connsiteX6" fmla="*/ 24713 w 74140"/>
                <a:gd name="connsiteY6" fmla="*/ 1000897 h 100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140" h="1000897">
                  <a:moveTo>
                    <a:pt x="74140" y="0"/>
                  </a:moveTo>
                  <a:cubicBezTo>
                    <a:pt x="61183" y="64781"/>
                    <a:pt x="55038" y="87690"/>
                    <a:pt x="49427" y="160637"/>
                  </a:cubicBezTo>
                  <a:cubicBezTo>
                    <a:pt x="43732" y="234673"/>
                    <a:pt x="42009" y="308968"/>
                    <a:pt x="37070" y="383059"/>
                  </a:cubicBezTo>
                  <a:cubicBezTo>
                    <a:pt x="32168" y="456591"/>
                    <a:pt x="24027" y="554328"/>
                    <a:pt x="12356" y="630194"/>
                  </a:cubicBezTo>
                  <a:cubicBezTo>
                    <a:pt x="9162" y="650952"/>
                    <a:pt x="4119" y="671383"/>
                    <a:pt x="0" y="691978"/>
                  </a:cubicBezTo>
                  <a:cubicBezTo>
                    <a:pt x="4119" y="770237"/>
                    <a:pt x="5261" y="848710"/>
                    <a:pt x="12356" y="926756"/>
                  </a:cubicBezTo>
                  <a:cubicBezTo>
                    <a:pt x="28621" y="1105670"/>
                    <a:pt x="24713" y="827362"/>
                    <a:pt x="24713" y="1000897"/>
                  </a:cubicBezTo>
                </a:path>
              </a:pathLst>
            </a:custGeom>
            <a:noFill/>
            <a:ln w="28575">
              <a:solidFill>
                <a:schemeClr val="accent4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AF253FF-64AF-D28C-2EB2-16CDBA0E4F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68749"/>
              </p:ext>
            </p:extLst>
          </p:nvPr>
        </p:nvGraphicFramePr>
        <p:xfrm>
          <a:off x="672232" y="4682261"/>
          <a:ext cx="3280790" cy="4861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13794">
                  <a:extLst>
                    <a:ext uri="{9D8B030D-6E8A-4147-A177-3AD203B41FA5}">
                      <a16:colId xmlns:a16="http://schemas.microsoft.com/office/drawing/2014/main" val="2786126024"/>
                    </a:ext>
                  </a:extLst>
                </a:gridCol>
                <a:gridCol w="1366996">
                  <a:extLst>
                    <a:ext uri="{9D8B030D-6E8A-4147-A177-3AD203B41FA5}">
                      <a16:colId xmlns:a16="http://schemas.microsoft.com/office/drawing/2014/main" val="2348596613"/>
                    </a:ext>
                  </a:extLst>
                </a:gridCol>
              </a:tblGrid>
              <a:tr h="306168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2800" b="1" i="0" kern="12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0000001 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00100</a:t>
                      </a:r>
                      <a:r>
                        <a:rPr lang="en-US" sz="2800" b="1" i="0" kern="12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443733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9BA4F9FD-D003-F490-5D40-240C9633A59B}"/>
              </a:ext>
            </a:extLst>
          </p:cNvPr>
          <p:cNvSpPr txBox="1"/>
          <p:nvPr/>
        </p:nvSpPr>
        <p:spPr>
          <a:xfrm>
            <a:off x="1827558" y="5128393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  <a:latin typeface="18 VAG Rounded Light   02390" pitchFamily="2" charset="0"/>
                <a:sym typeface="Wingdings" pitchFamily="2" charset="2"/>
              </a:rPr>
              <a:t>+</a:t>
            </a:r>
            <a:r>
              <a:rPr lang="en-US" sz="2400" dirty="0">
                <a:solidFill>
                  <a:schemeClr val="bg1"/>
                </a:solidFill>
                <a:latin typeface="18 VAG Rounded Light   02390" pitchFamily="2" charset="0"/>
              </a:rPr>
              <a:t>36</a:t>
            </a:r>
            <a:r>
              <a:rPr lang="en-US" sz="2400" baseline="-25000" dirty="0">
                <a:solidFill>
                  <a:schemeClr val="bg1"/>
                </a:solidFill>
                <a:latin typeface="18 VAG Rounded Light   02390" pitchFamily="2" charset="0"/>
              </a:rPr>
              <a:t>ten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ED6BCF-788D-1409-29E8-C264255D8FE3}"/>
              </a:ext>
            </a:extLst>
          </p:cNvPr>
          <p:cNvSpPr txBox="1"/>
          <p:nvPr/>
        </p:nvSpPr>
        <p:spPr>
          <a:xfrm>
            <a:off x="1157017" y="4247847"/>
            <a:ext cx="2380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imm</a:t>
            </a: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chemeClr val="accent5"/>
                </a:solidFill>
                <a:latin typeface="18 VAG Rounded Light   02390" pitchFamily="2" charset="0"/>
                <a:cs typeface="Courier New" panose="02070309020205020404" pitchFamily="49" charset="0"/>
              </a:rPr>
              <a:t>(“</a:t>
            </a: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offset</a:t>
            </a:r>
            <a:r>
              <a:rPr lang="en-US" sz="2400" dirty="0">
                <a:solidFill>
                  <a:schemeClr val="accent5"/>
                </a:solidFill>
                <a:latin typeface="18 VAG Rounded Light   02390" pitchFamily="2" charset="0"/>
                <a:cs typeface="Courier New" panose="02070309020205020404" pitchFamily="49" charset="0"/>
              </a:rPr>
              <a:t>”)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3B76ED95-8EF4-DBDA-B462-9D3EE385435A}"/>
              </a:ext>
            </a:extLst>
          </p:cNvPr>
          <p:cNvSpPr/>
          <p:nvPr/>
        </p:nvSpPr>
        <p:spPr>
          <a:xfrm rot="16200000">
            <a:off x="8087411" y="2712016"/>
            <a:ext cx="260549" cy="1449388"/>
          </a:xfrm>
          <a:prstGeom prst="leftBrace">
            <a:avLst>
              <a:gd name="adj1" fmla="val 8333"/>
              <a:gd name="adj2" fmla="val 49854"/>
            </a:avLst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7596342E-7419-E432-159F-3E7C029B3C81}"/>
              </a:ext>
            </a:extLst>
          </p:cNvPr>
          <p:cNvSpPr/>
          <p:nvPr/>
        </p:nvSpPr>
        <p:spPr>
          <a:xfrm rot="16200000">
            <a:off x="1910606" y="2280398"/>
            <a:ext cx="289729" cy="2315676"/>
          </a:xfrm>
          <a:prstGeom prst="leftBrace">
            <a:avLst>
              <a:gd name="adj1" fmla="val 8333"/>
              <a:gd name="adj2" fmla="val 49854"/>
            </a:avLst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B9D9DA22-24D0-93C5-F322-35AEB9D01C5E}"/>
              </a:ext>
            </a:extLst>
          </p:cNvPr>
          <p:cNvSpPr/>
          <p:nvPr/>
        </p:nvSpPr>
        <p:spPr>
          <a:xfrm>
            <a:off x="1051169" y="3535680"/>
            <a:ext cx="1054235" cy="1087648"/>
          </a:xfrm>
          <a:custGeom>
            <a:avLst/>
            <a:gdLst>
              <a:gd name="connsiteX0" fmla="*/ 46111 w 1021471"/>
              <a:gd name="connsiteY0" fmla="*/ 1432560 h 1432560"/>
              <a:gd name="connsiteX1" fmla="*/ 15631 w 1021471"/>
              <a:gd name="connsiteY1" fmla="*/ 1356360 h 1432560"/>
              <a:gd name="connsiteX2" fmla="*/ 391 w 1021471"/>
              <a:gd name="connsiteY2" fmla="*/ 1310640 h 1432560"/>
              <a:gd name="connsiteX3" fmla="*/ 46111 w 1021471"/>
              <a:gd name="connsiteY3" fmla="*/ 944880 h 1432560"/>
              <a:gd name="connsiteX4" fmla="*/ 61351 w 1021471"/>
              <a:gd name="connsiteY4" fmla="*/ 899160 h 1432560"/>
              <a:gd name="connsiteX5" fmla="*/ 137551 w 1021471"/>
              <a:gd name="connsiteY5" fmla="*/ 822960 h 1432560"/>
              <a:gd name="connsiteX6" fmla="*/ 183271 w 1021471"/>
              <a:gd name="connsiteY6" fmla="*/ 777240 h 1432560"/>
              <a:gd name="connsiteX7" fmla="*/ 274711 w 1021471"/>
              <a:gd name="connsiteY7" fmla="*/ 716280 h 1432560"/>
              <a:gd name="connsiteX8" fmla="*/ 320431 w 1021471"/>
              <a:gd name="connsiteY8" fmla="*/ 685800 h 1432560"/>
              <a:gd name="connsiteX9" fmla="*/ 366151 w 1021471"/>
              <a:gd name="connsiteY9" fmla="*/ 655320 h 1432560"/>
              <a:gd name="connsiteX10" fmla="*/ 411871 w 1021471"/>
              <a:gd name="connsiteY10" fmla="*/ 640080 h 1432560"/>
              <a:gd name="connsiteX11" fmla="*/ 457591 w 1021471"/>
              <a:gd name="connsiteY11" fmla="*/ 609600 h 1432560"/>
              <a:gd name="connsiteX12" fmla="*/ 503311 w 1021471"/>
              <a:gd name="connsiteY12" fmla="*/ 594360 h 1432560"/>
              <a:gd name="connsiteX13" fmla="*/ 625231 w 1021471"/>
              <a:gd name="connsiteY13" fmla="*/ 563880 h 1432560"/>
              <a:gd name="connsiteX14" fmla="*/ 731911 w 1021471"/>
              <a:gd name="connsiteY14" fmla="*/ 533400 h 1432560"/>
              <a:gd name="connsiteX15" fmla="*/ 792871 w 1021471"/>
              <a:gd name="connsiteY15" fmla="*/ 518160 h 1432560"/>
              <a:gd name="connsiteX16" fmla="*/ 884311 w 1021471"/>
              <a:gd name="connsiteY16" fmla="*/ 472440 h 1432560"/>
              <a:gd name="connsiteX17" fmla="*/ 930031 w 1021471"/>
              <a:gd name="connsiteY17" fmla="*/ 457200 h 1432560"/>
              <a:gd name="connsiteX18" fmla="*/ 990991 w 1021471"/>
              <a:gd name="connsiteY18" fmla="*/ 365760 h 1432560"/>
              <a:gd name="connsiteX19" fmla="*/ 1021471 w 1021471"/>
              <a:gd name="connsiteY19" fmla="*/ 274320 h 1432560"/>
              <a:gd name="connsiteX20" fmla="*/ 1006231 w 1021471"/>
              <a:gd name="connsiteY20" fmla="*/ 121920 h 1432560"/>
              <a:gd name="connsiteX21" fmla="*/ 975751 w 1021471"/>
              <a:gd name="connsiteY21" fmla="*/ 0 h 143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21471" h="1432560">
                <a:moveTo>
                  <a:pt x="46111" y="1432560"/>
                </a:moveTo>
                <a:cubicBezTo>
                  <a:pt x="35951" y="1407160"/>
                  <a:pt x="25237" y="1381975"/>
                  <a:pt x="15631" y="1356360"/>
                </a:cubicBezTo>
                <a:cubicBezTo>
                  <a:pt x="9990" y="1341318"/>
                  <a:pt x="391" y="1326704"/>
                  <a:pt x="391" y="1310640"/>
                </a:cubicBezTo>
                <a:cubicBezTo>
                  <a:pt x="391" y="1055307"/>
                  <a:pt x="-7358" y="1105286"/>
                  <a:pt x="46111" y="944880"/>
                </a:cubicBezTo>
                <a:cubicBezTo>
                  <a:pt x="51191" y="929640"/>
                  <a:pt x="52440" y="912526"/>
                  <a:pt x="61351" y="899160"/>
                </a:cubicBezTo>
                <a:cubicBezTo>
                  <a:pt x="117231" y="815340"/>
                  <a:pt x="61351" y="886460"/>
                  <a:pt x="137551" y="822960"/>
                </a:cubicBezTo>
                <a:cubicBezTo>
                  <a:pt x="154108" y="809162"/>
                  <a:pt x="166258" y="790472"/>
                  <a:pt x="183271" y="777240"/>
                </a:cubicBezTo>
                <a:cubicBezTo>
                  <a:pt x="212187" y="754750"/>
                  <a:pt x="244231" y="736600"/>
                  <a:pt x="274711" y="716280"/>
                </a:cubicBezTo>
                <a:lnTo>
                  <a:pt x="320431" y="685800"/>
                </a:lnTo>
                <a:cubicBezTo>
                  <a:pt x="335671" y="675640"/>
                  <a:pt x="348775" y="661112"/>
                  <a:pt x="366151" y="655320"/>
                </a:cubicBezTo>
                <a:cubicBezTo>
                  <a:pt x="381391" y="650240"/>
                  <a:pt x="397503" y="647264"/>
                  <a:pt x="411871" y="640080"/>
                </a:cubicBezTo>
                <a:cubicBezTo>
                  <a:pt x="428254" y="631889"/>
                  <a:pt x="441208" y="617791"/>
                  <a:pt x="457591" y="609600"/>
                </a:cubicBezTo>
                <a:cubicBezTo>
                  <a:pt x="471959" y="602416"/>
                  <a:pt x="487813" y="598587"/>
                  <a:pt x="503311" y="594360"/>
                </a:cubicBezTo>
                <a:cubicBezTo>
                  <a:pt x="543726" y="583338"/>
                  <a:pt x="584591" y="574040"/>
                  <a:pt x="625231" y="563880"/>
                </a:cubicBezTo>
                <a:cubicBezTo>
                  <a:pt x="815802" y="516237"/>
                  <a:pt x="578866" y="577127"/>
                  <a:pt x="731911" y="533400"/>
                </a:cubicBezTo>
                <a:cubicBezTo>
                  <a:pt x="752050" y="527646"/>
                  <a:pt x="772732" y="523914"/>
                  <a:pt x="792871" y="518160"/>
                </a:cubicBezTo>
                <a:cubicBezTo>
                  <a:pt x="882252" y="492623"/>
                  <a:pt x="795255" y="516968"/>
                  <a:pt x="884311" y="472440"/>
                </a:cubicBezTo>
                <a:cubicBezTo>
                  <a:pt x="898679" y="465256"/>
                  <a:pt x="914791" y="462280"/>
                  <a:pt x="930031" y="457200"/>
                </a:cubicBezTo>
                <a:cubicBezTo>
                  <a:pt x="950351" y="426720"/>
                  <a:pt x="979407" y="400513"/>
                  <a:pt x="990991" y="365760"/>
                </a:cubicBezTo>
                <a:lnTo>
                  <a:pt x="1021471" y="274320"/>
                </a:lnTo>
                <a:cubicBezTo>
                  <a:pt x="1016391" y="223520"/>
                  <a:pt x="1014624" y="172279"/>
                  <a:pt x="1006231" y="121920"/>
                </a:cubicBezTo>
                <a:cubicBezTo>
                  <a:pt x="999344" y="80599"/>
                  <a:pt x="975751" y="0"/>
                  <a:pt x="975751" y="0"/>
                </a:cubicBezTo>
              </a:path>
            </a:pathLst>
          </a:custGeom>
          <a:noFill/>
          <a:ln w="28575">
            <a:solidFill>
              <a:schemeClr val="accent5"/>
            </a:solidFill>
            <a:headEnd type="triangl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8839AA8-65CD-49B0-ABF2-C23F36AAC69B}"/>
              </a:ext>
            </a:extLst>
          </p:cNvPr>
          <p:cNvSpPr/>
          <p:nvPr/>
        </p:nvSpPr>
        <p:spPr>
          <a:xfrm>
            <a:off x="4060077" y="5658794"/>
            <a:ext cx="4071847" cy="646331"/>
          </a:xfrm>
          <a:prstGeom prst="rect">
            <a:avLst/>
          </a:prstGeom>
          <a:ln w="28575"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pPr marL="75007" indent="-75007" algn="ctr"/>
            <a:r>
              <a:rPr lang="en-US" sz="3600" b="1" dirty="0" err="1">
                <a:solidFill>
                  <a:schemeClr val="bg1"/>
                </a:solidFill>
                <a:latin typeface="Courier"/>
                <a:cs typeface="Courier"/>
              </a:rPr>
              <a:t>sw</a:t>
            </a:r>
            <a:r>
              <a:rPr lang="en-US" sz="3600" b="1" dirty="0">
                <a:solidFill>
                  <a:schemeClr val="bg1"/>
                </a:solidFill>
                <a:latin typeface="Courier"/>
                <a:cs typeface="Courier"/>
              </a:rPr>
              <a:t> x14, 36(x2)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2250DA7-195A-9392-732E-81E0A14C5167}"/>
              </a:ext>
            </a:extLst>
          </p:cNvPr>
          <p:cNvSpPr/>
          <p:nvPr/>
        </p:nvSpPr>
        <p:spPr>
          <a:xfrm>
            <a:off x="8939653" y="4611757"/>
            <a:ext cx="3134192" cy="1628787"/>
          </a:xfrm>
          <a:prstGeom prst="rect">
            <a:avLst/>
          </a:prstGeom>
          <a:solidFill>
            <a:schemeClr val="accent3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2400" dirty="0">
                <a:latin typeface="18 VAG Rounded Light   02390" pitchFamily="2" charset="0"/>
              </a:rPr>
              <a:t>The two “read” reg. fields for S-type and R-type are at the same bit positions.</a:t>
            </a:r>
            <a:endParaRPr lang="en-US" sz="2000" dirty="0">
              <a:latin typeface="18 VAG Rounded Light   0239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A49002-99EC-E8B9-76FE-309E48F78E75}"/>
              </a:ext>
            </a:extLst>
          </p:cNvPr>
          <p:cNvSpPr txBox="1"/>
          <p:nvPr/>
        </p:nvSpPr>
        <p:spPr>
          <a:xfrm>
            <a:off x="4528905" y="5168417"/>
            <a:ext cx="3134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sw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 rs2,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imm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(rs1)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9B408B75-47C0-46E2-FFB9-359AD31578B8}"/>
              </a:ext>
            </a:extLst>
          </p:cNvPr>
          <p:cNvSpPr/>
          <p:nvPr/>
        </p:nvSpPr>
        <p:spPr>
          <a:xfrm>
            <a:off x="3550722" y="3503221"/>
            <a:ext cx="4649218" cy="1151906"/>
          </a:xfrm>
          <a:custGeom>
            <a:avLst/>
            <a:gdLst>
              <a:gd name="connsiteX0" fmla="*/ 4643252 w 4643252"/>
              <a:gd name="connsiteY0" fmla="*/ 0 h 1151906"/>
              <a:gd name="connsiteX1" fmla="*/ 4358244 w 4643252"/>
              <a:gd name="connsiteY1" fmla="*/ 510639 h 1151906"/>
              <a:gd name="connsiteX2" fmla="*/ 4132613 w 4643252"/>
              <a:gd name="connsiteY2" fmla="*/ 688769 h 1151906"/>
              <a:gd name="connsiteX3" fmla="*/ 4061361 w 4643252"/>
              <a:gd name="connsiteY3" fmla="*/ 736270 h 1151906"/>
              <a:gd name="connsiteX4" fmla="*/ 4025735 w 4643252"/>
              <a:gd name="connsiteY4" fmla="*/ 760021 h 1151906"/>
              <a:gd name="connsiteX5" fmla="*/ 3930733 w 4643252"/>
              <a:gd name="connsiteY5" fmla="*/ 795647 h 1151906"/>
              <a:gd name="connsiteX6" fmla="*/ 3823855 w 4643252"/>
              <a:gd name="connsiteY6" fmla="*/ 831273 h 1151906"/>
              <a:gd name="connsiteX7" fmla="*/ 3693226 w 4643252"/>
              <a:gd name="connsiteY7" fmla="*/ 866898 h 1151906"/>
              <a:gd name="connsiteX8" fmla="*/ 3526972 w 4643252"/>
              <a:gd name="connsiteY8" fmla="*/ 902524 h 1151906"/>
              <a:gd name="connsiteX9" fmla="*/ 3396343 w 4643252"/>
              <a:gd name="connsiteY9" fmla="*/ 914400 h 1151906"/>
              <a:gd name="connsiteX10" fmla="*/ 2707574 w 4643252"/>
              <a:gd name="connsiteY10" fmla="*/ 950026 h 1151906"/>
              <a:gd name="connsiteX11" fmla="*/ 1923803 w 4643252"/>
              <a:gd name="connsiteY11" fmla="*/ 938150 h 1151906"/>
              <a:gd name="connsiteX12" fmla="*/ 1591294 w 4643252"/>
              <a:gd name="connsiteY12" fmla="*/ 926275 h 1151906"/>
              <a:gd name="connsiteX13" fmla="*/ 1496291 w 4643252"/>
              <a:gd name="connsiteY13" fmla="*/ 914400 h 1151906"/>
              <a:gd name="connsiteX14" fmla="*/ 950026 w 4643252"/>
              <a:gd name="connsiteY14" fmla="*/ 902524 h 1151906"/>
              <a:gd name="connsiteX15" fmla="*/ 700644 w 4643252"/>
              <a:gd name="connsiteY15" fmla="*/ 878774 h 1151906"/>
              <a:gd name="connsiteX16" fmla="*/ 558140 w 4643252"/>
              <a:gd name="connsiteY16" fmla="*/ 890649 h 1151906"/>
              <a:gd name="connsiteX17" fmla="*/ 368135 w 4643252"/>
              <a:gd name="connsiteY17" fmla="*/ 914400 h 1151906"/>
              <a:gd name="connsiteX18" fmla="*/ 332509 w 4643252"/>
              <a:gd name="connsiteY18" fmla="*/ 926275 h 1151906"/>
              <a:gd name="connsiteX19" fmla="*/ 273133 w 4643252"/>
              <a:gd name="connsiteY19" fmla="*/ 938150 h 1151906"/>
              <a:gd name="connsiteX20" fmla="*/ 237507 w 4643252"/>
              <a:gd name="connsiteY20" fmla="*/ 950026 h 1151906"/>
              <a:gd name="connsiteX21" fmla="*/ 154379 w 4643252"/>
              <a:gd name="connsiteY21" fmla="*/ 973776 h 1151906"/>
              <a:gd name="connsiteX22" fmla="*/ 83127 w 4643252"/>
              <a:gd name="connsiteY22" fmla="*/ 1021278 h 1151906"/>
              <a:gd name="connsiteX23" fmla="*/ 35626 w 4643252"/>
              <a:gd name="connsiteY23" fmla="*/ 1092530 h 1151906"/>
              <a:gd name="connsiteX24" fmla="*/ 11875 w 4643252"/>
              <a:gd name="connsiteY24" fmla="*/ 1128156 h 1151906"/>
              <a:gd name="connsiteX25" fmla="*/ 0 w 4643252"/>
              <a:gd name="connsiteY25" fmla="*/ 1151906 h 115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643252" h="1151906">
                <a:moveTo>
                  <a:pt x="4643252" y="0"/>
                </a:moveTo>
                <a:cubicBezTo>
                  <a:pt x="4600293" y="214796"/>
                  <a:pt x="4612222" y="190143"/>
                  <a:pt x="4358244" y="510639"/>
                </a:cubicBezTo>
                <a:cubicBezTo>
                  <a:pt x="4298730" y="585740"/>
                  <a:pt x="4208904" y="630788"/>
                  <a:pt x="4132613" y="688769"/>
                </a:cubicBezTo>
                <a:cubicBezTo>
                  <a:pt x="4109887" y="706041"/>
                  <a:pt x="4085112" y="720436"/>
                  <a:pt x="4061361" y="736270"/>
                </a:cubicBezTo>
                <a:cubicBezTo>
                  <a:pt x="4049486" y="744187"/>
                  <a:pt x="4039275" y="755508"/>
                  <a:pt x="4025735" y="760021"/>
                </a:cubicBezTo>
                <a:cubicBezTo>
                  <a:pt x="3919855" y="795313"/>
                  <a:pt x="4086930" y="738848"/>
                  <a:pt x="3930733" y="795647"/>
                </a:cubicBezTo>
                <a:cubicBezTo>
                  <a:pt x="3895441" y="808480"/>
                  <a:pt x="3859481" y="819398"/>
                  <a:pt x="3823855" y="831273"/>
                </a:cubicBezTo>
                <a:cubicBezTo>
                  <a:pt x="3712633" y="868347"/>
                  <a:pt x="3793939" y="844517"/>
                  <a:pt x="3693226" y="866898"/>
                </a:cubicBezTo>
                <a:cubicBezTo>
                  <a:pt x="3615440" y="884184"/>
                  <a:pt x="3639771" y="886410"/>
                  <a:pt x="3526972" y="902524"/>
                </a:cubicBezTo>
                <a:cubicBezTo>
                  <a:pt x="3483689" y="908707"/>
                  <a:pt x="3440005" y="912102"/>
                  <a:pt x="3396343" y="914400"/>
                </a:cubicBezTo>
                <a:cubicBezTo>
                  <a:pt x="2625402" y="954976"/>
                  <a:pt x="3078013" y="919154"/>
                  <a:pt x="2707574" y="950026"/>
                </a:cubicBezTo>
                <a:lnTo>
                  <a:pt x="1923803" y="938150"/>
                </a:lnTo>
                <a:cubicBezTo>
                  <a:pt x="1812921" y="935791"/>
                  <a:pt x="1702030" y="932427"/>
                  <a:pt x="1591294" y="926275"/>
                </a:cubicBezTo>
                <a:cubicBezTo>
                  <a:pt x="1559429" y="924505"/>
                  <a:pt x="1528183" y="915581"/>
                  <a:pt x="1496291" y="914400"/>
                </a:cubicBezTo>
                <a:cubicBezTo>
                  <a:pt x="1314284" y="907659"/>
                  <a:pt x="1132114" y="906483"/>
                  <a:pt x="950026" y="902524"/>
                </a:cubicBezTo>
                <a:cubicBezTo>
                  <a:pt x="860809" y="889779"/>
                  <a:pt x="797732" y="878774"/>
                  <a:pt x="700644" y="878774"/>
                </a:cubicBezTo>
                <a:cubicBezTo>
                  <a:pt x="652978" y="878774"/>
                  <a:pt x="605610" y="886334"/>
                  <a:pt x="558140" y="890649"/>
                </a:cubicBezTo>
                <a:cubicBezTo>
                  <a:pt x="502530" y="895704"/>
                  <a:pt x="425908" y="901561"/>
                  <a:pt x="368135" y="914400"/>
                </a:cubicBezTo>
                <a:cubicBezTo>
                  <a:pt x="355915" y="917115"/>
                  <a:pt x="344653" y="923239"/>
                  <a:pt x="332509" y="926275"/>
                </a:cubicBezTo>
                <a:cubicBezTo>
                  <a:pt x="312928" y="931170"/>
                  <a:pt x="292714" y="933255"/>
                  <a:pt x="273133" y="938150"/>
                </a:cubicBezTo>
                <a:cubicBezTo>
                  <a:pt x="260989" y="941186"/>
                  <a:pt x="249543" y="946587"/>
                  <a:pt x="237507" y="950026"/>
                </a:cubicBezTo>
                <a:cubicBezTo>
                  <a:pt x="133101" y="979857"/>
                  <a:pt x="239818" y="945297"/>
                  <a:pt x="154379" y="973776"/>
                </a:cubicBezTo>
                <a:cubicBezTo>
                  <a:pt x="130628" y="989610"/>
                  <a:pt x="98961" y="997527"/>
                  <a:pt x="83127" y="1021278"/>
                </a:cubicBezTo>
                <a:lnTo>
                  <a:pt x="35626" y="1092530"/>
                </a:lnTo>
                <a:cubicBezTo>
                  <a:pt x="27709" y="1104405"/>
                  <a:pt x="18258" y="1115390"/>
                  <a:pt x="11875" y="1128156"/>
                </a:cubicBezTo>
                <a:lnTo>
                  <a:pt x="0" y="1151906"/>
                </a:lnTo>
              </a:path>
            </a:pathLst>
          </a:custGeom>
          <a:noFill/>
          <a:ln w="28575">
            <a:solidFill>
              <a:schemeClr val="accent5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37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 animBg="1"/>
      <p:bldP spid="14" grpId="0" animBg="1"/>
      <p:bldP spid="18" grpId="0"/>
      <p:bldP spid="19" grpId="0"/>
      <p:bldP spid="20" grpId="0" animBg="1"/>
      <p:bldP spid="21" grpId="0" animBg="1"/>
      <p:bldP spid="27" grpId="0" animBg="1"/>
      <p:bldP spid="29" grpId="0" animBg="1"/>
      <p:bldP spid="32" grpId="0" animBg="1"/>
      <p:bldP spid="10" grpId="0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CA615-614B-E623-906A-2C21EA0D6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lui</a:t>
            </a:r>
            <a:r>
              <a:rPr lang="en-US" dirty="0"/>
              <a:t> Edge Case: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dirty="0"/>
              <a:t> Extends Sign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5A489-B087-7413-786B-657A8875C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413" y="916711"/>
            <a:ext cx="11332079" cy="4583544"/>
          </a:xfrm>
        </p:spPr>
        <p:txBody>
          <a:bodyPr>
            <a:noAutofit/>
          </a:bodyPr>
          <a:lstStyle/>
          <a:p>
            <a:r>
              <a:rPr lang="en-US" sz="3200" dirty="0"/>
              <a:t>How should we set the immediate 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0xB0BACAFE</a:t>
            </a:r>
            <a:r>
              <a:rPr lang="en-US" sz="3200" dirty="0"/>
              <a:t>?</a:t>
            </a:r>
          </a:p>
          <a:p>
            <a:pPr lvl="1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Unfortunately:</a:t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en-US" sz="5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2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Recall: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sign-extends the 12-bit immediate.</a:t>
            </a:r>
          </a:p>
          <a:p>
            <a:pPr lvl="2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“sign bit” set, subtracts 1 from the upper 20-bits!</a:t>
            </a:r>
          </a:p>
          <a:p>
            <a:pPr marL="84664" indent="0">
              <a:buNone/>
            </a:pPr>
            <a:br>
              <a:rPr lang="en-US" sz="2000" dirty="0"/>
            </a:br>
            <a:endParaRPr lang="en-US" sz="2000" dirty="0"/>
          </a:p>
          <a:p>
            <a:r>
              <a:rPr lang="en-US" sz="3200" dirty="0"/>
              <a:t>Solution: If 12-bit immediate is negative,</a:t>
            </a:r>
            <a:br>
              <a:rPr lang="en-US" sz="3200" dirty="0"/>
            </a:br>
            <a:r>
              <a:rPr lang="en-US" sz="3200" dirty="0"/>
              <a:t>add 1 to the upper 20-bit load.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25270-B14A-6EE4-EFF0-35F5AED6FB0A}"/>
              </a:ext>
            </a:extLst>
          </p:cNvPr>
          <p:cNvSpPr txBox="1"/>
          <p:nvPr/>
        </p:nvSpPr>
        <p:spPr>
          <a:xfrm>
            <a:off x="1104901" y="1879837"/>
            <a:ext cx="798383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ts val="1900"/>
            </a:pP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lui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x10, 0xB0BAC     # x10 = 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0xB0BAC000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>
              <a:buSzPts val="1900"/>
            </a:pP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addi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x10, x10, 0xAFE # x10 = 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0xB0BA</a:t>
            </a:r>
            <a:r>
              <a:rPr lang="en-US" sz="24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7CE6BC-8BD3-C91B-52A1-AF376961A32B}"/>
              </a:ext>
            </a:extLst>
          </p:cNvPr>
          <p:cNvSpPr txBox="1"/>
          <p:nvPr/>
        </p:nvSpPr>
        <p:spPr>
          <a:xfrm>
            <a:off x="9394136" y="1381065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0xB0BAC000</a:t>
            </a:r>
          </a:p>
          <a:p>
            <a:pPr algn="r"/>
            <a:r>
              <a:rPr lang="en-US" sz="24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+ 0xFFFFFAFE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F85734-221D-8EE8-9F86-DA808928CC5D}"/>
              </a:ext>
            </a:extLst>
          </p:cNvPr>
          <p:cNvSpPr txBox="1"/>
          <p:nvPr/>
        </p:nvSpPr>
        <p:spPr>
          <a:xfrm>
            <a:off x="8198009" y="2591608"/>
            <a:ext cx="18438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0xB0BAC</a:t>
            </a:r>
          </a:p>
          <a:p>
            <a:pPr algn="r"/>
            <a:r>
              <a:rPr lang="en-US" sz="24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+ 0xFFFFF</a:t>
            </a:r>
          </a:p>
          <a:p>
            <a:pPr algn="r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0xB0BA</a:t>
            </a:r>
            <a:r>
              <a:rPr lang="en-US" sz="24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95EB1B-28DD-21C2-6F67-1BA73A1BE2E6}"/>
              </a:ext>
            </a:extLst>
          </p:cNvPr>
          <p:cNvSpPr txBox="1"/>
          <p:nvPr/>
        </p:nvSpPr>
        <p:spPr>
          <a:xfrm>
            <a:off x="9968998" y="2968327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9B71D2-9705-70F7-C857-BD2A8110E889}"/>
              </a:ext>
            </a:extLst>
          </p:cNvPr>
          <p:cNvSpPr txBox="1"/>
          <p:nvPr/>
        </p:nvSpPr>
        <p:spPr>
          <a:xfrm>
            <a:off x="10580312" y="2591608"/>
            <a:ext cx="14750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0x000</a:t>
            </a:r>
          </a:p>
          <a:p>
            <a:pPr algn="r"/>
            <a:r>
              <a:rPr lang="en-US" sz="24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+ 0xAFE</a:t>
            </a:r>
          </a:p>
          <a:p>
            <a:pPr algn="r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0xAFE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1806AF-FA64-982C-C77A-BFB28F2D1078}"/>
              </a:ext>
            </a:extLst>
          </p:cNvPr>
          <p:cNvCxnSpPr/>
          <p:nvPr/>
        </p:nvCxnSpPr>
        <p:spPr>
          <a:xfrm>
            <a:off x="8707252" y="3199160"/>
            <a:ext cx="128016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EE963F0-1034-587F-20DD-67B6C5441985}"/>
              </a:ext>
            </a:extLst>
          </p:cNvPr>
          <p:cNvSpPr txBox="1"/>
          <p:nvPr/>
        </p:nvSpPr>
        <p:spPr>
          <a:xfrm>
            <a:off x="153931" y="145798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solidFill>
                  <a:schemeClr val="accent1"/>
                </a:solidFill>
                <a:latin typeface="18 VAG Rounded Light   02390" pitchFamily="2" charset="0"/>
              </a:rPr>
              <a:t>⚠️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237870-CA6A-7202-ABB4-9A3DECEEB8F5}"/>
              </a:ext>
            </a:extLst>
          </p:cNvPr>
          <p:cNvSpPr txBox="1"/>
          <p:nvPr/>
        </p:nvSpPr>
        <p:spPr>
          <a:xfrm>
            <a:off x="153931" y="4378874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solidFill>
                  <a:schemeClr val="accent1"/>
                </a:solidFill>
                <a:latin typeface="18 VAG Rounded Light   02390" pitchFamily="2" charset="0"/>
              </a:rPr>
              <a:t>✅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E10BA0-4250-15B0-5EE9-862C48756672}"/>
              </a:ext>
            </a:extLst>
          </p:cNvPr>
          <p:cNvSpPr/>
          <p:nvPr/>
        </p:nvSpPr>
        <p:spPr>
          <a:xfrm>
            <a:off x="179205" y="1457989"/>
            <a:ext cx="672353" cy="687900"/>
          </a:xfrm>
          <a:prstGeom prst="rect">
            <a:avLst/>
          </a:prstGeom>
          <a:solidFill>
            <a:srgbClr val="000000">
              <a:alpha val="59216"/>
            </a:srgbClr>
          </a:solidFill>
          <a:ln w="28575">
            <a:noFill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03AADDC4-935F-CEA8-ABB3-93045ECE14B8}"/>
              </a:ext>
            </a:extLst>
          </p:cNvPr>
          <p:cNvSpPr/>
          <p:nvPr/>
        </p:nvSpPr>
        <p:spPr>
          <a:xfrm>
            <a:off x="9739284" y="2400127"/>
            <a:ext cx="949042" cy="190673"/>
          </a:xfrm>
          <a:custGeom>
            <a:avLst/>
            <a:gdLst>
              <a:gd name="connsiteX0" fmla="*/ 707043 w 707043"/>
              <a:gd name="connsiteY0" fmla="*/ 0 h 332509"/>
              <a:gd name="connsiteX1" fmla="*/ 679334 w 707043"/>
              <a:gd name="connsiteY1" fmla="*/ 69273 h 332509"/>
              <a:gd name="connsiteX2" fmla="*/ 637771 w 707043"/>
              <a:gd name="connsiteY2" fmla="*/ 96982 h 332509"/>
              <a:gd name="connsiteX3" fmla="*/ 610061 w 707043"/>
              <a:gd name="connsiteY3" fmla="*/ 124691 h 332509"/>
              <a:gd name="connsiteX4" fmla="*/ 139007 w 707043"/>
              <a:gd name="connsiteY4" fmla="*/ 166254 h 332509"/>
              <a:gd name="connsiteX5" fmla="*/ 97443 w 707043"/>
              <a:gd name="connsiteY5" fmla="*/ 180109 h 332509"/>
              <a:gd name="connsiteX6" fmla="*/ 14316 w 707043"/>
              <a:gd name="connsiteY6" fmla="*/ 249382 h 332509"/>
              <a:gd name="connsiteX7" fmla="*/ 461 w 707043"/>
              <a:gd name="connsiteY7" fmla="*/ 332509 h 33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7043" h="332509">
                <a:moveTo>
                  <a:pt x="707043" y="0"/>
                </a:moveTo>
                <a:cubicBezTo>
                  <a:pt x="697807" y="23091"/>
                  <a:pt x="693789" y="49036"/>
                  <a:pt x="679334" y="69273"/>
                </a:cubicBezTo>
                <a:cubicBezTo>
                  <a:pt x="669656" y="82822"/>
                  <a:pt x="650773" y="86580"/>
                  <a:pt x="637771" y="96982"/>
                </a:cubicBezTo>
                <a:cubicBezTo>
                  <a:pt x="627571" y="105142"/>
                  <a:pt x="620261" y="116531"/>
                  <a:pt x="610061" y="124691"/>
                </a:cubicBezTo>
                <a:cubicBezTo>
                  <a:pt x="477231" y="230954"/>
                  <a:pt x="345016" y="159609"/>
                  <a:pt x="139007" y="166254"/>
                </a:cubicBezTo>
                <a:cubicBezTo>
                  <a:pt x="125152" y="170872"/>
                  <a:pt x="110505" y="173578"/>
                  <a:pt x="97443" y="180109"/>
                </a:cubicBezTo>
                <a:cubicBezTo>
                  <a:pt x="58866" y="199398"/>
                  <a:pt x="44956" y="218742"/>
                  <a:pt x="14316" y="249382"/>
                </a:cubicBezTo>
                <a:cubicBezTo>
                  <a:pt x="-3920" y="304089"/>
                  <a:pt x="461" y="276341"/>
                  <a:pt x="461" y="332509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957B0F8-90C8-DB19-D562-4D1C8EC38339}"/>
              </a:ext>
            </a:extLst>
          </p:cNvPr>
          <p:cNvSpPr/>
          <p:nvPr/>
        </p:nvSpPr>
        <p:spPr>
          <a:xfrm>
            <a:off x="11416146" y="2375551"/>
            <a:ext cx="193964" cy="270667"/>
          </a:xfrm>
          <a:custGeom>
            <a:avLst/>
            <a:gdLst>
              <a:gd name="connsiteX0" fmla="*/ 0 w 180109"/>
              <a:gd name="connsiteY0" fmla="*/ 0 h 374073"/>
              <a:gd name="connsiteX1" fmla="*/ 180109 w 180109"/>
              <a:gd name="connsiteY1" fmla="*/ 374073 h 374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0109" h="374073">
                <a:moveTo>
                  <a:pt x="0" y="0"/>
                </a:moveTo>
                <a:lnTo>
                  <a:pt x="180109" y="374073"/>
                </a:ln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00E64E2D-9D74-9A59-718A-9D38BCAE7055}"/>
              </a:ext>
            </a:extLst>
          </p:cNvPr>
          <p:cNvSpPr/>
          <p:nvPr/>
        </p:nvSpPr>
        <p:spPr>
          <a:xfrm rot="5400000">
            <a:off x="10572108" y="1878778"/>
            <a:ext cx="215250" cy="834279"/>
          </a:xfrm>
          <a:prstGeom prst="rightBrac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3DB7C172-021C-0EE7-8C7A-8903C8E61BCF}"/>
              </a:ext>
            </a:extLst>
          </p:cNvPr>
          <p:cNvSpPr/>
          <p:nvPr/>
        </p:nvSpPr>
        <p:spPr>
          <a:xfrm rot="5400000">
            <a:off x="11321190" y="1991620"/>
            <a:ext cx="210549" cy="606470"/>
          </a:xfrm>
          <a:prstGeom prst="rightBrac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8C30A5-E6F0-CDC8-0C88-4014D3FE7EF5}"/>
              </a:ext>
            </a:extLst>
          </p:cNvPr>
          <p:cNvSpPr txBox="1"/>
          <p:nvPr/>
        </p:nvSpPr>
        <p:spPr>
          <a:xfrm>
            <a:off x="9456472" y="4030456"/>
            <a:ext cx="2028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0xB0BA</a:t>
            </a:r>
            <a:r>
              <a:rPr lang="en-US" sz="24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AFE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169EF5-F318-5458-C4E6-B03A78244683}"/>
              </a:ext>
            </a:extLst>
          </p:cNvPr>
          <p:cNvSpPr txBox="1"/>
          <p:nvPr/>
        </p:nvSpPr>
        <p:spPr>
          <a:xfrm>
            <a:off x="10447890" y="3684501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concat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2286D8A-54C7-5AE2-5C1C-60FB497E0450}"/>
              </a:ext>
            </a:extLst>
          </p:cNvPr>
          <p:cNvSpPr/>
          <p:nvPr/>
        </p:nvSpPr>
        <p:spPr>
          <a:xfrm>
            <a:off x="9573491" y="3713018"/>
            <a:ext cx="832545" cy="290946"/>
          </a:xfrm>
          <a:custGeom>
            <a:avLst/>
            <a:gdLst>
              <a:gd name="connsiteX0" fmla="*/ 0 w 832545"/>
              <a:gd name="connsiteY0" fmla="*/ 0 h 290946"/>
              <a:gd name="connsiteX1" fmla="*/ 27709 w 832545"/>
              <a:gd name="connsiteY1" fmla="*/ 69273 h 290946"/>
              <a:gd name="connsiteX2" fmla="*/ 110836 w 832545"/>
              <a:gd name="connsiteY2" fmla="*/ 138546 h 290946"/>
              <a:gd name="connsiteX3" fmla="*/ 374073 w 832545"/>
              <a:gd name="connsiteY3" fmla="*/ 110837 h 290946"/>
              <a:gd name="connsiteX4" fmla="*/ 415636 w 832545"/>
              <a:gd name="connsiteY4" fmla="*/ 96982 h 290946"/>
              <a:gd name="connsiteX5" fmla="*/ 748145 w 832545"/>
              <a:gd name="connsiteY5" fmla="*/ 124691 h 290946"/>
              <a:gd name="connsiteX6" fmla="*/ 789709 w 832545"/>
              <a:gd name="connsiteY6" fmla="*/ 138546 h 290946"/>
              <a:gd name="connsiteX7" fmla="*/ 831273 w 832545"/>
              <a:gd name="connsiteY7" fmla="*/ 221673 h 290946"/>
              <a:gd name="connsiteX8" fmla="*/ 831273 w 832545"/>
              <a:gd name="connsiteY8" fmla="*/ 290946 h 29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2545" h="290946">
                <a:moveTo>
                  <a:pt x="0" y="0"/>
                </a:moveTo>
                <a:cubicBezTo>
                  <a:pt x="9236" y="23091"/>
                  <a:pt x="14528" y="48183"/>
                  <a:pt x="27709" y="69273"/>
                </a:cubicBezTo>
                <a:cubicBezTo>
                  <a:pt x="46758" y="99751"/>
                  <a:pt x="82110" y="119395"/>
                  <a:pt x="110836" y="138546"/>
                </a:cubicBezTo>
                <a:cubicBezTo>
                  <a:pt x="202129" y="131523"/>
                  <a:pt x="286053" y="130397"/>
                  <a:pt x="374073" y="110837"/>
                </a:cubicBezTo>
                <a:cubicBezTo>
                  <a:pt x="388329" y="107669"/>
                  <a:pt x="401782" y="101600"/>
                  <a:pt x="415636" y="96982"/>
                </a:cubicBezTo>
                <a:cubicBezTo>
                  <a:pt x="513316" y="102728"/>
                  <a:pt x="644082" y="103878"/>
                  <a:pt x="748145" y="124691"/>
                </a:cubicBezTo>
                <a:cubicBezTo>
                  <a:pt x="762466" y="127555"/>
                  <a:pt x="775854" y="133928"/>
                  <a:pt x="789709" y="138546"/>
                </a:cubicBezTo>
                <a:cubicBezTo>
                  <a:pt x="808749" y="167106"/>
                  <a:pt x="826861" y="186375"/>
                  <a:pt x="831273" y="221673"/>
                </a:cubicBezTo>
                <a:cubicBezTo>
                  <a:pt x="834137" y="244586"/>
                  <a:pt x="831273" y="267855"/>
                  <a:pt x="831273" y="290946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4A670C1D-8780-8CA5-8BA5-C27A321FB6A1}"/>
              </a:ext>
            </a:extLst>
          </p:cNvPr>
          <p:cNvSpPr/>
          <p:nvPr/>
        </p:nvSpPr>
        <p:spPr>
          <a:xfrm>
            <a:off x="11194473" y="3685309"/>
            <a:ext cx="526472" cy="415636"/>
          </a:xfrm>
          <a:custGeom>
            <a:avLst/>
            <a:gdLst>
              <a:gd name="connsiteX0" fmla="*/ 526472 w 526472"/>
              <a:gd name="connsiteY0" fmla="*/ 0 h 415636"/>
              <a:gd name="connsiteX1" fmla="*/ 0 w 526472"/>
              <a:gd name="connsiteY1" fmla="*/ 415636 h 415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6472" h="415636">
                <a:moveTo>
                  <a:pt x="526472" y="0"/>
                </a:moveTo>
                <a:lnTo>
                  <a:pt x="0" y="415636"/>
                </a:ln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91D064-95A6-8C9F-1075-B29B4385B54E}"/>
              </a:ext>
            </a:extLst>
          </p:cNvPr>
          <p:cNvSpPr txBox="1"/>
          <p:nvPr/>
        </p:nvSpPr>
        <p:spPr>
          <a:xfrm>
            <a:off x="1177541" y="5470628"/>
            <a:ext cx="798383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ts val="1900"/>
              <a:tabLst>
                <a:tab pos="4221163" algn="l"/>
              </a:tabLst>
            </a:pP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lui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x10, 0xB0BA</a:t>
            </a:r>
            <a:r>
              <a:rPr lang="en-US" sz="2400" b="1" u="sng" dirty="0">
                <a:solidFill>
                  <a:schemeClr val="accent4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# x10 = 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0xB0BA</a:t>
            </a:r>
            <a:r>
              <a:rPr lang="en-US" sz="2400" b="1" u="sng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</a:t>
            </a:r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>
              <a:buSzPts val="1900"/>
            </a:pP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addi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x10, x10, 0xAFE # x10 = </a:t>
            </a:r>
            <a:r>
              <a:rPr lang="en-US" sz="2400" b="1" dirty="0">
                <a:solidFill>
                  <a:srgbClr val="FFFFFF">
                    <a:alpha val="99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0xB0BA</a:t>
            </a:r>
            <a:r>
              <a:rPr lang="en-US" sz="2400" b="1" u="sng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2400" b="1" dirty="0">
                <a:solidFill>
                  <a:srgbClr val="FFFFFF">
                    <a:alpha val="99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AFE</a:t>
            </a:r>
            <a:endParaRPr lang="en-US" sz="2400" b="1" dirty="0">
              <a:solidFill>
                <a:schemeClr val="accent4">
                  <a:alpha val="99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3B9BC5-DDB6-BCC2-1194-6A0433DD101A}"/>
              </a:ext>
            </a:extLst>
          </p:cNvPr>
          <p:cNvSpPr/>
          <p:nvPr/>
        </p:nvSpPr>
        <p:spPr>
          <a:xfrm>
            <a:off x="8707252" y="4730640"/>
            <a:ext cx="3376924" cy="1545815"/>
          </a:xfrm>
          <a:prstGeom prst="rect">
            <a:avLst/>
          </a:prstGeom>
          <a:solidFill>
            <a:schemeClr val="accent3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2400" dirty="0">
                <a:latin typeface="18 VAG Rounded Light   02390" pitchFamily="2" charset="0"/>
              </a:rPr>
              <a:t>Use </a:t>
            </a:r>
            <a:r>
              <a:rPr lang="en-US" sz="2400" dirty="0" err="1">
                <a:latin typeface="18 VAG Rounded Light   02390" pitchFamily="2" charset="0"/>
              </a:rPr>
              <a:t>pseudoinstructions</a:t>
            </a:r>
            <a:r>
              <a:rPr lang="en-US" sz="2400" dirty="0">
                <a:latin typeface="18 VAG Rounded Light   02390" pitchFamily="2" charset="0"/>
              </a:rPr>
              <a:t>!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li</a:t>
            </a:r>
            <a:r>
              <a:rPr lang="en-US" sz="2400" dirty="0">
                <a:latin typeface="18 VAG Rounded Light   02390" pitchFamily="2" charset="0"/>
              </a:rPr>
              <a:t> automatically handles this edge case.</a:t>
            </a:r>
          </a:p>
        </p:txBody>
      </p:sp>
    </p:spTree>
    <p:extLst>
      <p:ext uri="{BB962C8B-B14F-4D97-AF65-F5344CB8AC3E}">
        <p14:creationId xmlns:p14="http://schemas.microsoft.com/office/powerpoint/2010/main" val="154146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B6120-2EB8-C7C5-EAE7-2371797FF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auipc</a:t>
            </a:r>
            <a:r>
              <a:rPr lang="en-US" dirty="0"/>
              <a:t> loads the PC into the Register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0CC34-584A-9E72-0CE4-7920600EB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413" y="1563040"/>
            <a:ext cx="11695402" cy="4837759"/>
          </a:xfrm>
        </p:spPr>
        <p:txBody>
          <a:bodyPr>
            <a:noAutofit/>
          </a:bodyPr>
          <a:lstStyle/>
          <a:p>
            <a:r>
              <a:rPr lang="en-US" sz="3200" dirty="0"/>
              <a:t>The </a:t>
            </a:r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auipc</a:t>
            </a:r>
            <a:r>
              <a:rPr lang="en-US" sz="3200" dirty="0"/>
              <a:t> instruction</a:t>
            </a:r>
            <a:br>
              <a:rPr lang="en-US" sz="3200" dirty="0"/>
            </a:br>
            <a:r>
              <a:rPr lang="en-US" sz="3200" b="0" dirty="0">
                <a:solidFill>
                  <a:schemeClr val="accent4"/>
                </a:solidFill>
                <a:latin typeface="18 VAG Rounded Light   02390" pitchFamily="2" charset="0"/>
              </a:rPr>
              <a:t>Adds an Upper Immediate</a:t>
            </a:r>
            <a:r>
              <a:rPr lang="en-US" sz="3200" dirty="0"/>
              <a:t> to the </a:t>
            </a:r>
            <a:r>
              <a:rPr lang="en-US" sz="3200" b="0" dirty="0">
                <a:solidFill>
                  <a:schemeClr val="accent4"/>
                </a:solidFill>
                <a:latin typeface="18 VAG Rounded Light   02390" pitchFamily="2" charset="0"/>
              </a:rPr>
              <a:t>PC</a:t>
            </a:r>
            <a:r>
              <a:rPr lang="en-US" sz="3200" dirty="0"/>
              <a:t>.</a:t>
            </a:r>
          </a:p>
          <a:p>
            <a:r>
              <a:rPr lang="en-US" sz="3200" dirty="0"/>
              <a:t>Example: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auipc</a:t>
            </a:r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x5, 0xABCDE 	 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x5 = PC + 0xABCDE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dirty="0"/>
              <a:t>In Practice:</a:t>
            </a:r>
            <a:br>
              <a:rPr lang="en-US" sz="3200" dirty="0"/>
            </a:br>
            <a:r>
              <a:rPr lang="en-US" sz="3200" dirty="0"/>
              <a:t>  </a:t>
            </a:r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Label: </a:t>
            </a:r>
            <a:r>
              <a:rPr lang="en-US" sz="2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auipc</a:t>
            </a:r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x5, 0   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puts address of Label in x5</a:t>
            </a:r>
          </a:p>
          <a:p>
            <a:pPr lvl="1"/>
            <a:r>
              <a:rPr lang="en-US" sz="2800" dirty="0"/>
              <a:t>Loads the PC into a register</a:t>
            </a:r>
            <a:br>
              <a:rPr lang="en-US" sz="2800" dirty="0"/>
            </a:br>
            <a:r>
              <a:rPr lang="en-US" sz="2800" dirty="0"/>
              <a:t>accessible by other instructions.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00549F-B89C-BEB0-8A1F-8599D88F4EE2}"/>
              </a:ext>
            </a:extLst>
          </p:cNvPr>
          <p:cNvSpPr/>
          <p:nvPr/>
        </p:nvSpPr>
        <p:spPr>
          <a:xfrm>
            <a:off x="2675242" y="916710"/>
            <a:ext cx="68415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5007" indent="-75007" algn="ctr"/>
            <a:r>
              <a:rPr lang="en-US" sz="3600" b="1" dirty="0" err="1">
                <a:solidFill>
                  <a:schemeClr val="bg1"/>
                </a:solidFill>
                <a:latin typeface="Courier"/>
                <a:cs typeface="Courier"/>
              </a:rPr>
              <a:t>auipc</a:t>
            </a:r>
            <a:r>
              <a:rPr lang="en-US" sz="3600" b="1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b="1" dirty="0" err="1">
                <a:solidFill>
                  <a:schemeClr val="bg1"/>
                </a:solidFill>
                <a:latin typeface="Courier"/>
                <a:cs typeface="Courier"/>
              </a:rPr>
              <a:t>rd,immed</a:t>
            </a:r>
            <a:endParaRPr lang="en-US" sz="3600" b="1" dirty="0">
              <a:solidFill>
                <a:schemeClr val="accent5"/>
              </a:solidFill>
              <a:latin typeface="Courier"/>
              <a:cs typeface="Courier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A1A08D-78E6-BB75-C90B-D032F589B7EC}"/>
              </a:ext>
            </a:extLst>
          </p:cNvPr>
          <p:cNvSpPr txBox="1"/>
          <p:nvPr/>
        </p:nvSpPr>
        <p:spPr>
          <a:xfrm>
            <a:off x="7767391" y="1843205"/>
            <a:ext cx="4424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PC + (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immed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&lt;&lt; 12)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45EF97-0E31-51FD-2BFD-2227D80E6B16}"/>
              </a:ext>
            </a:extLst>
          </p:cNvPr>
          <p:cNvSpPr/>
          <p:nvPr/>
        </p:nvSpPr>
        <p:spPr>
          <a:xfrm>
            <a:off x="7125629" y="4917688"/>
            <a:ext cx="4858186" cy="1213801"/>
          </a:xfrm>
          <a:prstGeom prst="rect">
            <a:avLst/>
          </a:prstGeom>
          <a:solidFill>
            <a:schemeClr val="accent3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auipc</a:t>
            </a:r>
            <a:r>
              <a:rPr lang="en-US" sz="2400" dirty="0">
                <a:latin typeface="18 VAG Rounded Light   02390" pitchFamily="2" charset="0"/>
              </a:rPr>
              <a:t> is most often used together with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jalr</a:t>
            </a:r>
            <a:r>
              <a:rPr lang="en-US" sz="2400" dirty="0">
                <a:latin typeface="18 VAG Rounded Light   02390" pitchFamily="2" charset="0"/>
              </a:rPr>
              <a:t> to do PC-relative addressing with super large offsets.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95B02A21-8196-0BB3-BD4D-E741D267BA7A}"/>
              </a:ext>
            </a:extLst>
          </p:cNvPr>
          <p:cNvSpPr/>
          <p:nvPr/>
        </p:nvSpPr>
        <p:spPr>
          <a:xfrm>
            <a:off x="7391938" y="1635457"/>
            <a:ext cx="334536" cy="877162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10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 animBg="1"/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564F11-95FD-325A-5C5B-FD8038A95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Updating the Program Counter (PC)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B-Format Layout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J-Format Layout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U-Format: Long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Immediates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jalr</a:t>
            </a:r>
            <a:r>
              <a:rPr lang="en-US" dirty="0"/>
              <a:t>: I-Format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7E76E6-F0BB-4659-02C8-6F7EF33DE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jalr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I-Format</a:t>
            </a:r>
          </a:p>
        </p:txBody>
      </p:sp>
    </p:spTree>
    <p:extLst>
      <p:ext uri="{BB962C8B-B14F-4D97-AF65-F5344CB8AC3E}">
        <p14:creationId xmlns:p14="http://schemas.microsoft.com/office/powerpoint/2010/main" val="29151806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3B1FF-37CA-9E55-51C3-19D3089D7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199"/>
            <a:ext cx="10782299" cy="768096"/>
          </a:xfrm>
        </p:spPr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jalr</a:t>
            </a:r>
            <a:r>
              <a:rPr lang="en-US" dirty="0"/>
              <a:t> instruction and </a:t>
            </a:r>
            <a:r>
              <a:rPr lang="en-US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jr</a:t>
            </a:r>
            <a:r>
              <a:rPr lang="en-US" dirty="0"/>
              <a:t> </a:t>
            </a:r>
            <a:r>
              <a:rPr lang="en-US" dirty="0" err="1"/>
              <a:t>pseudoinstruction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2D89B-3C90-73D0-98E4-DAA40C00A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413" y="916710"/>
            <a:ext cx="11598786" cy="5865091"/>
          </a:xfrm>
        </p:spPr>
        <p:txBody>
          <a:bodyPr>
            <a:normAutofit/>
          </a:bodyPr>
          <a:lstStyle/>
          <a:p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jalr</a:t>
            </a:r>
            <a:r>
              <a:rPr lang="en-US" sz="3200" dirty="0"/>
              <a:t> does a </a:t>
            </a:r>
            <a:r>
              <a:rPr lang="en-US" sz="3200" b="0" dirty="0">
                <a:solidFill>
                  <a:schemeClr val="accent4"/>
                </a:solidFill>
                <a:latin typeface="18 VAG Rounded Light   02390" pitchFamily="2" charset="0"/>
              </a:rPr>
              <a:t>Jump And Link Register</a:t>
            </a:r>
            <a:r>
              <a:rPr lang="en-US" sz="3200" dirty="0"/>
              <a:t>:</a:t>
            </a:r>
          </a:p>
          <a:p>
            <a:pPr marL="84664" indent="0" algn="ctr">
              <a:spcBef>
                <a:spcPts val="0"/>
              </a:spcBef>
              <a:buNone/>
            </a:pPr>
            <a:r>
              <a:rPr lang="en-US" dirty="0" err="1">
                <a:solidFill>
                  <a:schemeClr val="bg1"/>
                </a:solidFill>
                <a:latin typeface="Courier New"/>
                <a:cs typeface="Courier New"/>
              </a:rPr>
              <a:t>jalr</a:t>
            </a:r>
            <a:r>
              <a:rPr lang="en-US" dirty="0">
                <a:solidFill>
                  <a:schemeClr val="bg1"/>
                </a:solidFill>
                <a:latin typeface="Courier New"/>
                <a:cs typeface="Courier New"/>
              </a:rPr>
              <a:t> rd,rs1,imm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lnSpc>
                <a:spcPct val="90000"/>
              </a:lnSpc>
              <a:spcBef>
                <a:spcPts val="0"/>
              </a:spcBef>
            </a:pPr>
            <a:r>
              <a:rPr lang="en-US" sz="2800" dirty="0"/>
              <a:t>Jump to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rs1 +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imm</a:t>
            </a:r>
            <a:r>
              <a:rPr lang="en-US" sz="2800" dirty="0"/>
              <a:t>.</a:t>
            </a: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sz="2800" dirty="0"/>
              <a:t>Write address of the </a:t>
            </a:r>
            <a:r>
              <a:rPr lang="en-US" sz="2800" i="1" dirty="0"/>
              <a:t>following</a:t>
            </a:r>
            <a:r>
              <a:rPr lang="en-US" sz="2800" dirty="0"/>
              <a:t> instruction to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2800" dirty="0">
                <a:cs typeface="Courier New"/>
              </a:rPr>
              <a:t>.</a:t>
            </a:r>
          </a:p>
          <a:p>
            <a:r>
              <a:rPr lang="en-US" sz="3200" dirty="0">
                <a:cs typeface="Courier New"/>
              </a:rPr>
              <a:t>Use cases (so far):</a:t>
            </a:r>
          </a:p>
          <a:p>
            <a:pPr marL="754063" lvl="1" indent="-298450">
              <a:buFont typeface="+mj-lt"/>
              <a:buAutoNum type="arabicPeriod"/>
            </a:pPr>
            <a:r>
              <a:rPr lang="en-US" sz="2800" dirty="0">
                <a:cs typeface="Courier New"/>
              </a:rPr>
              <a:t>Return to caller</a:t>
            </a:r>
            <a:br>
              <a:rPr lang="en-US" sz="2800" dirty="0">
                <a:cs typeface="Courier New"/>
              </a:rPr>
            </a:b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A0B626-0ADF-FC8A-5C3A-6AC28B35658B}"/>
              </a:ext>
            </a:extLst>
          </p:cNvPr>
          <p:cNvSpPr txBox="1"/>
          <p:nvPr/>
        </p:nvSpPr>
        <p:spPr>
          <a:xfrm>
            <a:off x="11330867" y="-48692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>
                <a:solidFill>
                  <a:schemeClr val="accent3"/>
                </a:solidFill>
                <a:latin typeface="18 VAG Rounded Light   02390" pitchFamily="2" charset="0"/>
              </a:rPr>
              <a:t>Review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973E5F-FE93-7C1F-C8A9-C92FB1103563}"/>
              </a:ext>
            </a:extLst>
          </p:cNvPr>
          <p:cNvSpPr txBox="1"/>
          <p:nvPr/>
        </p:nvSpPr>
        <p:spPr>
          <a:xfrm>
            <a:off x="5701927" y="3511686"/>
            <a:ext cx="1247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jr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</a:t>
            </a:r>
            <a:endParaRPr lang="en-US" sz="3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Up-Down Arrow 7">
            <a:extLst>
              <a:ext uri="{FF2B5EF4-FFF2-40B4-BE49-F238E27FC236}">
                <a16:creationId xmlns:a16="http://schemas.microsoft.com/office/drawing/2014/main" id="{598E1DB4-3838-DEE3-1794-37A4D947EB83}"/>
              </a:ext>
            </a:extLst>
          </p:cNvPr>
          <p:cNvSpPr/>
          <p:nvPr/>
        </p:nvSpPr>
        <p:spPr>
          <a:xfrm rot="16200000">
            <a:off x="7096421" y="3460674"/>
            <a:ext cx="410817" cy="563689"/>
          </a:xfrm>
          <a:prstGeom prst="upDownArrow">
            <a:avLst/>
          </a:prstGeom>
          <a:solidFill>
            <a:schemeClr val="accent2"/>
          </a:solidFill>
          <a:ln w="28575">
            <a:noFill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BED74-89EE-03C8-E5F9-C222DF801D32}"/>
              </a:ext>
            </a:extLst>
          </p:cNvPr>
          <p:cNvSpPr txBox="1"/>
          <p:nvPr/>
        </p:nvSpPr>
        <p:spPr>
          <a:xfrm>
            <a:off x="8706679" y="2099572"/>
            <a:ext cx="3366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 = rs1 +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imm</a:t>
            </a:r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PC + 4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EBAC9E-B441-100C-F75F-4D9E0B119663}"/>
              </a:ext>
            </a:extLst>
          </p:cNvPr>
          <p:cNvSpPr txBox="1"/>
          <p:nvPr/>
        </p:nvSpPr>
        <p:spPr>
          <a:xfrm>
            <a:off x="7654254" y="3511686"/>
            <a:ext cx="2765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jalr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x0,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0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FFAB5EA4-869D-A414-1581-4E64839448BB}"/>
              </a:ext>
            </a:extLst>
          </p:cNvPr>
          <p:cNvSpPr/>
          <p:nvPr/>
        </p:nvSpPr>
        <p:spPr>
          <a:xfrm>
            <a:off x="8240523" y="2052544"/>
            <a:ext cx="314051" cy="92919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3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  <p:bldP spid="12" grpId="0"/>
      <p:bldP spid="1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27A5B-28F7-78D0-CFAB-0E3BCFB30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I-Format Instruction Layout: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jalr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1AAAEDF2-2111-FB63-3C8C-5595E2135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413" y="916710"/>
            <a:ext cx="11332079" cy="646331"/>
          </a:xfrm>
        </p:spPr>
        <p:txBody>
          <a:bodyPr>
            <a:noAutofit/>
          </a:bodyPr>
          <a:lstStyle/>
          <a:p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jalr</a:t>
            </a:r>
            <a:r>
              <a:rPr lang="en-US" sz="3200" dirty="0"/>
              <a:t> uses I-Format: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584286-404E-6640-D256-BB03E390E9A4}"/>
              </a:ext>
            </a:extLst>
          </p:cNvPr>
          <p:cNvSpPr txBox="1"/>
          <p:nvPr/>
        </p:nvSpPr>
        <p:spPr>
          <a:xfrm>
            <a:off x="8342017" y="3641046"/>
            <a:ext cx="31424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latin typeface="18 VAG Rounded Light   02390" pitchFamily="2" charset="0"/>
              </a:rPr>
              <a:t>“Destination” Register </a:t>
            </a:r>
            <a:r>
              <a:rPr lang="en-US" sz="2400" dirty="0">
                <a:solidFill>
                  <a:schemeClr val="accent2"/>
                </a:solidFill>
                <a:latin typeface="18 VAG Rounded Light   02390" pitchFamily="2" charset="0"/>
              </a:rPr>
              <a:t>gets “return address.”</a:t>
            </a:r>
            <a:br>
              <a:rPr lang="en-US" sz="2400" dirty="0">
                <a:solidFill>
                  <a:schemeClr val="accent2"/>
                </a:solidFill>
                <a:latin typeface="18 VAG Rounded Light   02390" pitchFamily="2" charset="0"/>
              </a:rPr>
            </a:br>
            <a:r>
              <a:rPr lang="en-US" sz="2400" dirty="0">
                <a:solidFill>
                  <a:schemeClr val="accent2"/>
                </a:solidFill>
                <a:latin typeface="18 VAG Rounded Light   02390" pitchFamily="2" charset="0"/>
              </a:rPr>
              <a:t>	</a:t>
            </a:r>
            <a:r>
              <a:rPr lang="en-US" sz="2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2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PC + 4</a:t>
            </a:r>
            <a:endParaRPr lang="en-US" sz="2400" dirty="0">
              <a:solidFill>
                <a:schemeClr val="accent2"/>
              </a:solidFill>
              <a:latin typeface="18 VAG Rounded Light   0239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F637AF-C795-3320-04B7-46A3A8264DFE}"/>
              </a:ext>
            </a:extLst>
          </p:cNvPr>
          <p:cNvSpPr txBox="1"/>
          <p:nvPr/>
        </p:nvSpPr>
        <p:spPr>
          <a:xfrm>
            <a:off x="4746294" y="3641047"/>
            <a:ext cx="2864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  <a:latin typeface="18 VAG Rounded Light   02390" pitchFamily="2" charset="0"/>
              </a:rPr>
              <a:t>Source Register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4F4BC157-5690-328F-C150-E3CB1D1611FA}"/>
              </a:ext>
            </a:extLst>
          </p:cNvPr>
          <p:cNvSpPr/>
          <p:nvPr/>
        </p:nvSpPr>
        <p:spPr>
          <a:xfrm rot="16200000">
            <a:off x="8124763" y="2658216"/>
            <a:ext cx="173735" cy="1609723"/>
          </a:xfrm>
          <a:prstGeom prst="leftBrace">
            <a:avLst>
              <a:gd name="adj1" fmla="val 8333"/>
              <a:gd name="adj2" fmla="val 75890"/>
            </a:avLst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10CCDAF8-1556-6F36-A3CC-37B9DDE7B291}"/>
              </a:ext>
            </a:extLst>
          </p:cNvPr>
          <p:cNvSpPr/>
          <p:nvPr/>
        </p:nvSpPr>
        <p:spPr>
          <a:xfrm rot="16200000">
            <a:off x="5527516" y="2658216"/>
            <a:ext cx="173734" cy="1609723"/>
          </a:xfrm>
          <a:prstGeom prst="leftBrace">
            <a:avLst>
              <a:gd name="adj1" fmla="val 8333"/>
              <a:gd name="adj2" fmla="val 49854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2EC446-7F18-3C9C-671C-466562B9CAEF}"/>
              </a:ext>
            </a:extLst>
          </p:cNvPr>
          <p:cNvSpPr txBox="1"/>
          <p:nvPr/>
        </p:nvSpPr>
        <p:spPr>
          <a:xfrm>
            <a:off x="800041" y="3656888"/>
            <a:ext cx="3438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18 VAG Rounded Light   02390" pitchFamily="2" charset="0"/>
              </a:rPr>
              <a:t>Immediate</a:t>
            </a:r>
            <a:endParaRPr lang="en-US" sz="2400" dirty="0">
              <a:solidFill>
                <a:schemeClr val="accent2"/>
              </a:solidFill>
              <a:latin typeface="18 VAG Rounded Light   02390" pitchFamily="2" charset="0"/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2741052A-8A54-8556-6334-640EE0F19EAA}"/>
              </a:ext>
            </a:extLst>
          </p:cNvPr>
          <p:cNvSpPr/>
          <p:nvPr/>
        </p:nvSpPr>
        <p:spPr>
          <a:xfrm rot="16200000">
            <a:off x="2738505" y="1537547"/>
            <a:ext cx="173735" cy="3851063"/>
          </a:xfrm>
          <a:prstGeom prst="leftBrace">
            <a:avLst>
              <a:gd name="adj1" fmla="val 8333"/>
              <a:gd name="adj2" fmla="val 49854"/>
            </a:avLst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3" name="Table 5">
            <a:extLst>
              <a:ext uri="{FF2B5EF4-FFF2-40B4-BE49-F238E27FC236}">
                <a16:creationId xmlns:a16="http://schemas.microsoft.com/office/drawing/2014/main" id="{B393B6A9-9CB8-DD92-142E-D2AD7D258F2B}"/>
              </a:ext>
            </a:extLst>
          </p:cNvPr>
          <p:cNvGraphicFramePr>
            <a:graphicFrameLocks/>
          </p:cNvGraphicFramePr>
          <p:nvPr/>
        </p:nvGraphicFramePr>
        <p:xfrm>
          <a:off x="899841" y="2230426"/>
          <a:ext cx="10396734" cy="984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9796">
                  <a:extLst>
                    <a:ext uri="{9D8B030D-6E8A-4147-A177-3AD203B41FA5}">
                      <a16:colId xmlns:a16="http://schemas.microsoft.com/office/drawing/2014/main" val="162485383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888743132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928495398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4258887520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4279900494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797878386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300498641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62611582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165761023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93546849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1797088917"/>
                    </a:ext>
                  </a:extLst>
                </a:gridCol>
                <a:gridCol w="487347">
                  <a:extLst>
                    <a:ext uri="{9D8B030D-6E8A-4147-A177-3AD203B41FA5}">
                      <a16:colId xmlns:a16="http://schemas.microsoft.com/office/drawing/2014/main" val="953689441"/>
                    </a:ext>
                  </a:extLst>
                </a:gridCol>
                <a:gridCol w="487347">
                  <a:extLst>
                    <a:ext uri="{9D8B030D-6E8A-4147-A177-3AD203B41FA5}">
                      <a16:colId xmlns:a16="http://schemas.microsoft.com/office/drawing/2014/main" val="155271674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284225991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64973538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3901696933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2051879303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854787181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3270592488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901077752"/>
                    </a:ext>
                  </a:extLst>
                </a:gridCol>
                <a:gridCol w="649794">
                  <a:extLst>
                    <a:ext uri="{9D8B030D-6E8A-4147-A177-3AD203B41FA5}">
                      <a16:colId xmlns:a16="http://schemas.microsoft.com/office/drawing/2014/main" val="4059237148"/>
                    </a:ext>
                  </a:extLst>
                </a:gridCol>
              </a:tblGrid>
              <a:tr h="333922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741400"/>
                  </a:ext>
                </a:extLst>
              </a:tr>
              <a:tr h="306168">
                <a:tc gridSpan="8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[11:0]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rs2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rs1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funct3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rd</a:t>
                      </a:r>
                      <a:endParaRPr lang="en-US" sz="1700" b="1" i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246549"/>
                  </a:ext>
                </a:extLst>
              </a:tr>
              <a:tr h="319480">
                <a:tc gridSpan="8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275478"/>
                  </a:ext>
                </a:extLst>
              </a:tr>
            </a:tbl>
          </a:graphicData>
        </a:graphic>
      </p:graphicFrame>
      <p:sp>
        <p:nvSpPr>
          <p:cNvPr id="36" name="Left Brace 35">
            <a:extLst>
              <a:ext uri="{FF2B5EF4-FFF2-40B4-BE49-F238E27FC236}">
                <a16:creationId xmlns:a16="http://schemas.microsoft.com/office/drawing/2014/main" id="{6960F2C3-AC5C-6D5B-3B55-CAF61C1A9F69}"/>
              </a:ext>
            </a:extLst>
          </p:cNvPr>
          <p:cNvSpPr/>
          <p:nvPr/>
        </p:nvSpPr>
        <p:spPr>
          <a:xfrm rot="5400000">
            <a:off x="10076768" y="1050174"/>
            <a:ext cx="173736" cy="2261460"/>
          </a:xfrm>
          <a:prstGeom prst="leftBrace">
            <a:avLst>
              <a:gd name="adj1" fmla="val 8333"/>
              <a:gd name="adj2" fmla="val 49854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62293A-1701-C036-52B1-904124BDB9F6}"/>
              </a:ext>
            </a:extLst>
          </p:cNvPr>
          <p:cNvSpPr txBox="1"/>
          <p:nvPr/>
        </p:nvSpPr>
        <p:spPr>
          <a:xfrm>
            <a:off x="3054096" y="2967264"/>
            <a:ext cx="61081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that load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754D1A-A43B-B1F7-517A-2F12BC897771}"/>
              </a:ext>
            </a:extLst>
          </p:cNvPr>
          <p:cNvSpPr/>
          <p:nvPr/>
        </p:nvSpPr>
        <p:spPr>
          <a:xfrm>
            <a:off x="9378167" y="1567071"/>
            <a:ext cx="2576555" cy="476173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accent2"/>
                </a:solidFill>
                <a:latin typeface="18 VAG Rounded Light   02390" pitchFamily="2" charset="0"/>
              </a:rPr>
              <a:t>opcode </a:t>
            </a:r>
            <a:r>
              <a:rPr lang="en-US" sz="2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1100111</a:t>
            </a:r>
            <a:endParaRPr lang="en-US" sz="2000" dirty="0">
              <a:solidFill>
                <a:schemeClr val="accent2"/>
              </a:solidFill>
              <a:latin typeface="18 VAG Rounded Light   0239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9CA08F-24ED-31CE-3493-D094477F6EB0}"/>
              </a:ext>
            </a:extLst>
          </p:cNvPr>
          <p:cNvSpPr txBox="1"/>
          <p:nvPr/>
        </p:nvSpPr>
        <p:spPr>
          <a:xfrm>
            <a:off x="843745" y="4225495"/>
            <a:ext cx="8278228" cy="1965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imm</a:t>
            </a:r>
            <a:r>
              <a:rPr lang="en-US" sz="2400" dirty="0">
                <a:solidFill>
                  <a:schemeClr val="accent2"/>
                </a:solidFill>
                <a:latin typeface="18 VAG Rounded Light   02390" pitchFamily="2" charset="0"/>
              </a:rPr>
              <a:t> and </a:t>
            </a:r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rs1</a:t>
            </a:r>
            <a:r>
              <a:rPr lang="en-US" sz="2400" dirty="0">
                <a:solidFill>
                  <a:schemeClr val="accent2"/>
                </a:solidFill>
                <a:latin typeface="18 VAG Rounded Light   02390" pitchFamily="2" charset="0"/>
              </a:rPr>
              <a:t> are added together to update PC.</a:t>
            </a:r>
          </a:p>
          <a:p>
            <a:r>
              <a:rPr lang="en-US" sz="2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 = rs1 + </a:t>
            </a:r>
            <a:r>
              <a:rPr lang="en-US" sz="2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imm</a:t>
            </a:r>
            <a:endParaRPr lang="en-US" sz="2400" dirty="0">
              <a:solidFill>
                <a:schemeClr val="accent2"/>
              </a:solidFill>
              <a:latin typeface="18 VAG Rounded Light   02390" pitchFamily="2" charset="0"/>
            </a:endParaRPr>
          </a:p>
          <a:p>
            <a:pPr marL="468312" lvl="2" indent="-342900" defTabSz="914377">
              <a:lnSpc>
                <a:spcPct val="90000"/>
              </a:lnSpc>
              <a:spcBef>
                <a:spcPts val="500"/>
              </a:spcBef>
              <a:buSzPct val="90000"/>
              <a:buFont typeface=".Apple Color Emoji UI"/>
              <a:buChar char="⚠️"/>
            </a:pPr>
            <a:r>
              <a:rPr lang="en-US" sz="2400" dirty="0">
                <a:solidFill>
                  <a:schemeClr val="accent1"/>
                </a:solidFill>
                <a:latin typeface="18 VAG Rounded Light   02390" pitchFamily="2" charset="0"/>
              </a:rPr>
              <a:t>Note I-Type!</a:t>
            </a:r>
            <a:br>
              <a:rPr lang="en-US" sz="2400" dirty="0">
                <a:solidFill>
                  <a:schemeClr val="accent1"/>
                </a:solidFill>
                <a:latin typeface="18 VAG Rounded Light   02390" pitchFamily="2" charset="0"/>
              </a:rPr>
            </a:br>
            <a:r>
              <a:rPr lang="en-US" sz="2400" dirty="0">
                <a:solidFill>
                  <a:schemeClr val="accent1"/>
                </a:solidFill>
                <a:latin typeface="18 VAG Rounded Light   02390" pitchFamily="2" charset="0"/>
              </a:rPr>
              <a:t>Unlike B-type, J-type, </a:t>
            </a:r>
            <a:r>
              <a:rPr lang="en-US" sz="24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jalr</a:t>
            </a:r>
            <a:r>
              <a:rPr lang="en-US" sz="2400" dirty="0">
                <a:solidFill>
                  <a:schemeClr val="accent1"/>
                </a:solidFill>
                <a:latin typeface="18 VAG Rounded Light   02390" pitchFamily="2" charset="0"/>
              </a:rPr>
              <a:t> will </a:t>
            </a:r>
            <a:r>
              <a:rPr lang="en-US" sz="2400" u="sng" dirty="0">
                <a:solidFill>
                  <a:schemeClr val="accent4"/>
                </a:solidFill>
                <a:latin typeface="18 VAG Rounded Light   02390" pitchFamily="2" charset="0"/>
              </a:rPr>
              <a:t>not</a:t>
            </a:r>
            <a:r>
              <a:rPr lang="en-US" sz="2400" dirty="0">
                <a:solidFill>
                  <a:schemeClr val="accent1"/>
                </a:solidFill>
                <a:latin typeface="18 VAG Rounded Light   02390" pitchFamily="2" charset="0"/>
              </a:rPr>
              <a:t> multiply </a:t>
            </a:r>
            <a:r>
              <a:rPr lang="en-US" sz="24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imm</a:t>
            </a:r>
            <a:r>
              <a:rPr lang="en-US" sz="2400" dirty="0">
                <a:solidFill>
                  <a:schemeClr val="accent1"/>
                </a:solidFill>
                <a:latin typeface="18 VAG Rounded Light   02390" pitchFamily="2" charset="0"/>
              </a:rPr>
              <a:t> by 2.</a:t>
            </a:r>
          </a:p>
          <a:p>
            <a:pPr marL="463550" lvl="2" indent="-338138" defTabSz="914377">
              <a:lnSpc>
                <a:spcPct val="90000"/>
              </a:lnSpc>
              <a:spcBef>
                <a:spcPts val="500"/>
              </a:spcBef>
              <a:buSzPct val="90000"/>
              <a:buFont typeface=".Hiragino Kaku Gothic Interface W3"/>
              <a:buChar char="▫"/>
            </a:pPr>
            <a:r>
              <a:rPr lang="en-US" sz="2400" dirty="0">
                <a:solidFill>
                  <a:schemeClr val="accent1"/>
                </a:solidFill>
                <a:latin typeface="18 VAG Rounded Light   02390" pitchFamily="2" charset="0"/>
              </a:rPr>
              <a:t>Immediate offset therefore must be written in </a:t>
            </a:r>
            <a:r>
              <a:rPr lang="en-US" sz="2400" i="1" dirty="0">
                <a:solidFill>
                  <a:schemeClr val="accent4"/>
                </a:solidFill>
                <a:latin typeface="18 VAG Rounded Light   02390" pitchFamily="2" charset="0"/>
              </a:rPr>
              <a:t>units of bytes</a:t>
            </a:r>
            <a:r>
              <a:rPr lang="en-US" sz="2400" dirty="0">
                <a:solidFill>
                  <a:schemeClr val="accent1"/>
                </a:solidFill>
                <a:latin typeface="18 VAG Rounded Light   02390" pitchFamily="2" charset="0"/>
              </a:rPr>
              <a:t>.</a:t>
            </a:r>
            <a:endParaRPr lang="en-US" sz="24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1E55AC-2FDF-E67E-565D-4B8CB58B3321}"/>
              </a:ext>
            </a:extLst>
          </p:cNvPr>
          <p:cNvSpPr/>
          <p:nvPr/>
        </p:nvSpPr>
        <p:spPr>
          <a:xfrm>
            <a:off x="2909451" y="1401710"/>
            <a:ext cx="6460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5007" indent="-75007" algn="ctr"/>
            <a:r>
              <a:rPr lang="en-US" sz="3600" b="1" dirty="0" err="1">
                <a:solidFill>
                  <a:schemeClr val="bg1"/>
                </a:solidFill>
                <a:latin typeface="Courier New"/>
                <a:cs typeface="Courier New"/>
              </a:rPr>
              <a:t>jalr</a:t>
            </a:r>
            <a:r>
              <a:rPr lang="en-US" sz="3600" b="1" dirty="0">
                <a:solidFill>
                  <a:schemeClr val="bg1"/>
                </a:solidFill>
                <a:latin typeface="Courier New"/>
                <a:cs typeface="Courier New"/>
              </a:rPr>
              <a:t> rd,rs1,imm</a:t>
            </a:r>
            <a:endParaRPr lang="en-US" sz="3600" b="1" dirty="0">
              <a:solidFill>
                <a:schemeClr val="accent5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4224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  <p:bldP spid="6" grpId="0" animBg="1"/>
      <p:bldP spid="10" grpId="0"/>
      <p:bldP spid="11" grpId="0" animBg="1"/>
      <p:bldP spid="36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3B1FF-37CA-9E55-51C3-19D3089D7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199"/>
            <a:ext cx="10782299" cy="768096"/>
          </a:xfrm>
        </p:spPr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jalr</a:t>
            </a:r>
            <a:r>
              <a:rPr lang="en-US" dirty="0"/>
              <a:t> instruction and </a:t>
            </a:r>
            <a:r>
              <a:rPr lang="en-US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jr</a:t>
            </a:r>
            <a:r>
              <a:rPr lang="en-US" dirty="0"/>
              <a:t> </a:t>
            </a:r>
            <a:r>
              <a:rPr lang="en-US" dirty="0" err="1"/>
              <a:t>pseudoinstruction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2D89B-3C90-73D0-98E4-DAA40C00A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413" y="916710"/>
            <a:ext cx="11332079" cy="5865091"/>
          </a:xfrm>
        </p:spPr>
        <p:txBody>
          <a:bodyPr>
            <a:normAutofit/>
          </a:bodyPr>
          <a:lstStyle/>
          <a:p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jalr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does a </a:t>
            </a:r>
            <a:r>
              <a:rPr lang="en-US" sz="3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Jump And Link Register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pPr marL="84664" indent="0" algn="ctr">
              <a:spcBef>
                <a:spcPts val="0"/>
              </a:spcBef>
              <a:buNone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rPr>
              <a:t>jalr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rPr>
              <a:t> rd,rs1,imm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9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Jump to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rs1 + </a:t>
            </a:r>
            <a:r>
              <a:rPr lang="en-US" sz="2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imm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Write address of the </a:t>
            </a:r>
            <a:r>
              <a:rPr lang="en-US" sz="2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following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instruction to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cs typeface="Courier New"/>
              </a:rPr>
              <a:t>.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cs typeface="Courier New"/>
              </a:rPr>
              <a:t>Use cases:</a:t>
            </a:r>
          </a:p>
          <a:p>
            <a:pPr marL="754063" lvl="1" indent="-298450">
              <a:buFont typeface="+mj-lt"/>
              <a:buAutoNum type="arabicPeriod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cs typeface="Courier New"/>
              </a:rPr>
              <a:t>Return to caller</a:t>
            </a:r>
            <a:br>
              <a:rPr lang="en-US" sz="2800" dirty="0">
                <a:cs typeface="Courier New"/>
              </a:rPr>
            </a:br>
            <a:br>
              <a:rPr lang="en-US" sz="2800" dirty="0">
                <a:cs typeface="Courier New"/>
              </a:rPr>
            </a:br>
            <a:endParaRPr lang="en-US" sz="2800" dirty="0">
              <a:cs typeface="Courier New"/>
            </a:endParaRPr>
          </a:p>
          <a:p>
            <a:pPr marL="754063" lvl="1" indent="-298450">
              <a:buFont typeface="+mj-lt"/>
              <a:buAutoNum type="arabicPeriod"/>
            </a:pPr>
            <a:r>
              <a:rPr lang="en-US" sz="2800" dirty="0">
                <a:cs typeface="Courier New"/>
              </a:rPr>
              <a:t>Call a function (and save return address)</a:t>
            </a:r>
            <a:br>
              <a:rPr lang="en-US" sz="2800" dirty="0">
                <a:cs typeface="Courier New"/>
              </a:rPr>
            </a:br>
            <a:r>
              <a:rPr lang="en-US" sz="2800" dirty="0">
                <a:cs typeface="Courier New"/>
              </a:rPr>
              <a:t>at any 32-bit </a:t>
            </a:r>
            <a:r>
              <a:rPr lang="en-US" sz="2800" i="1" dirty="0">
                <a:solidFill>
                  <a:schemeClr val="accent4"/>
                </a:solidFill>
                <a:cs typeface="Courier New"/>
              </a:rPr>
              <a:t>absolute address</a:t>
            </a:r>
            <a:r>
              <a:rPr lang="en-US" sz="2800" dirty="0">
                <a:cs typeface="Courier New"/>
              </a:rPr>
              <a:t>.</a:t>
            </a:r>
          </a:p>
          <a:p>
            <a:pPr marL="754063" lvl="1" indent="-298450">
              <a:buFont typeface="+mj-lt"/>
              <a:buAutoNum type="arabicPeriod"/>
            </a:pPr>
            <a:r>
              <a:rPr lang="en-US" sz="2800" dirty="0">
                <a:cs typeface="Courier New"/>
              </a:rPr>
              <a:t>Jump </a:t>
            </a:r>
            <a:r>
              <a:rPr lang="en-US" sz="2800" i="1" dirty="0">
                <a:solidFill>
                  <a:schemeClr val="accent4"/>
                </a:solidFill>
                <a:cs typeface="Courier New"/>
              </a:rPr>
              <a:t>PC-relative</a:t>
            </a:r>
            <a:r>
              <a:rPr lang="en-US" sz="2800" dirty="0">
                <a:cs typeface="Courier New"/>
              </a:rPr>
              <a:t> with a </a:t>
            </a:r>
            <a:r>
              <a:rPr lang="en-US" sz="2800" i="1" dirty="0">
                <a:solidFill>
                  <a:schemeClr val="accent4"/>
                </a:solidFill>
                <a:cs typeface="Courier New"/>
              </a:rPr>
              <a:t>32-bit offset</a:t>
            </a:r>
            <a:r>
              <a:rPr lang="en-US" sz="2800" dirty="0">
                <a:cs typeface="Courier New"/>
              </a:rPr>
              <a:t>.</a:t>
            </a:r>
            <a:endParaRPr lang="en-US" sz="2800" i="1" dirty="0">
              <a:cs typeface="Courier New"/>
            </a:endParaRPr>
          </a:p>
          <a:p>
            <a:pPr lvl="1"/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973E5F-FE93-7C1F-C8A9-C92FB1103563}"/>
              </a:ext>
            </a:extLst>
          </p:cNvPr>
          <p:cNvSpPr txBox="1"/>
          <p:nvPr/>
        </p:nvSpPr>
        <p:spPr>
          <a:xfrm>
            <a:off x="5701927" y="3511686"/>
            <a:ext cx="1247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jr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</a:t>
            </a:r>
            <a:endParaRPr lang="en-US" sz="36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Up-Down Arrow 7">
            <a:extLst>
              <a:ext uri="{FF2B5EF4-FFF2-40B4-BE49-F238E27FC236}">
                <a16:creationId xmlns:a16="http://schemas.microsoft.com/office/drawing/2014/main" id="{598E1DB4-3838-DEE3-1794-37A4D947EB83}"/>
              </a:ext>
            </a:extLst>
          </p:cNvPr>
          <p:cNvSpPr/>
          <p:nvPr/>
        </p:nvSpPr>
        <p:spPr>
          <a:xfrm rot="16200000">
            <a:off x="7096421" y="3460674"/>
            <a:ext cx="410817" cy="563689"/>
          </a:xfrm>
          <a:prstGeom prst="upDownArrow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noFill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EF4D938E-1E4A-5C0E-2ACE-882F3F9E7490}"/>
              </a:ext>
            </a:extLst>
          </p:cNvPr>
          <p:cNvSpPr/>
          <p:nvPr/>
        </p:nvSpPr>
        <p:spPr>
          <a:xfrm>
            <a:off x="7270597" y="4844855"/>
            <a:ext cx="265955" cy="82669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BED74-89EE-03C8-E5F9-C222DF801D32}"/>
              </a:ext>
            </a:extLst>
          </p:cNvPr>
          <p:cNvSpPr txBox="1"/>
          <p:nvPr/>
        </p:nvSpPr>
        <p:spPr>
          <a:xfrm>
            <a:off x="8706679" y="2099572"/>
            <a:ext cx="3366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 = rs1 +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imm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PC + 4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EBAC9E-B441-100C-F75F-4D9E0B119663}"/>
              </a:ext>
            </a:extLst>
          </p:cNvPr>
          <p:cNvSpPr txBox="1"/>
          <p:nvPr/>
        </p:nvSpPr>
        <p:spPr>
          <a:xfrm>
            <a:off x="7654254" y="3511686"/>
            <a:ext cx="2765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jalr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x0,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B33E20-1107-CE1F-5A57-BD4B91FB20D8}"/>
              </a:ext>
            </a:extLst>
          </p:cNvPr>
          <p:cNvSpPr txBox="1"/>
          <p:nvPr/>
        </p:nvSpPr>
        <p:spPr>
          <a:xfrm>
            <a:off x="7681516" y="4834383"/>
            <a:ext cx="44246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lui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x1 &lt;hi20bits&gt;</a:t>
            </a:r>
          </a:p>
          <a:p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jalr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x1, &lt;lo12bits&gt;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6CDCA4-6FB2-E3BF-50C1-A3CF34F49102}"/>
              </a:ext>
            </a:extLst>
          </p:cNvPr>
          <p:cNvSpPr/>
          <p:nvPr/>
        </p:nvSpPr>
        <p:spPr>
          <a:xfrm>
            <a:off x="416919" y="3993391"/>
            <a:ext cx="9712905" cy="830997"/>
          </a:xfrm>
          <a:prstGeom prst="rect">
            <a:avLst/>
          </a:prstGeom>
          <a:solidFill>
            <a:schemeClr val="accent3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18 VAG Rounded Light   02390" pitchFamily="2" charset="0"/>
              </a:rPr>
              <a:t>Unlike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r>
              <a:rPr lang="en-US" sz="2400" dirty="0">
                <a:latin typeface="18 VAG Rounded Light   02390" pitchFamily="2" charset="0"/>
              </a:rPr>
              <a:t> (relative to PC),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jalr</a:t>
            </a:r>
            <a:r>
              <a:rPr lang="en-US" sz="2400" dirty="0">
                <a:latin typeface="18 VAG Rounded Light   02390" pitchFamily="2" charset="0"/>
              </a:rPr>
              <a:t> addresses are relative to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rs1</a:t>
            </a:r>
            <a:r>
              <a:rPr lang="en-US" sz="2400" dirty="0">
                <a:latin typeface="18 VAG Rounded Light   02390" pitchFamily="2" charset="0"/>
              </a:rPr>
              <a:t>, which is modifiable by arithmetic instructions. We can do bigger jumps!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FFAB5EA4-869D-A414-1581-4E64839448BB}"/>
              </a:ext>
            </a:extLst>
          </p:cNvPr>
          <p:cNvSpPr/>
          <p:nvPr/>
        </p:nvSpPr>
        <p:spPr>
          <a:xfrm>
            <a:off x="8240523" y="2052544"/>
            <a:ext cx="314051" cy="929194"/>
          </a:xfrm>
          <a:prstGeom prst="rightBrac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926927E9-C3CC-3AF8-597A-C0B5348AD3F8}"/>
              </a:ext>
            </a:extLst>
          </p:cNvPr>
          <p:cNvSpPr/>
          <p:nvPr/>
        </p:nvSpPr>
        <p:spPr>
          <a:xfrm>
            <a:off x="7270596" y="5737585"/>
            <a:ext cx="265955" cy="532585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4A5AF9-3134-B090-7E85-9B088400AC4F}"/>
              </a:ext>
            </a:extLst>
          </p:cNvPr>
          <p:cNvSpPr txBox="1"/>
          <p:nvPr/>
        </p:nvSpPr>
        <p:spPr>
          <a:xfrm>
            <a:off x="7681516" y="5706313"/>
            <a:ext cx="44246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auipc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x1 &lt;hi20bits&gt;</a:t>
            </a:r>
          </a:p>
          <a:p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jalr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x0, x1, &lt;lo12bits&gt;</a:t>
            </a:r>
          </a:p>
        </p:txBody>
      </p:sp>
    </p:spTree>
    <p:extLst>
      <p:ext uri="{BB962C8B-B14F-4D97-AF65-F5344CB8AC3E}">
        <p14:creationId xmlns:p14="http://schemas.microsoft.com/office/powerpoint/2010/main" val="1581316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  <p:bldP spid="14" grpId="0" animBg="1"/>
      <p:bldP spid="17" grpId="0" animBg="1"/>
      <p:bldP spid="1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AB809-9017-9E59-1984-0C0905CDE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“And in Conclusion…”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AF1C3-D598-59B5-B307-58B5110D4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413" y="916710"/>
            <a:ext cx="11784767" cy="1213173"/>
          </a:xfrm>
        </p:spPr>
        <p:txBody>
          <a:bodyPr>
            <a:noAutofit/>
          </a:bodyPr>
          <a:lstStyle/>
          <a:p>
            <a:r>
              <a:rPr lang="en-US" sz="3200" dirty="0"/>
              <a:t>We’ve covered (almost) the entire RV32 ISA!</a:t>
            </a:r>
          </a:p>
          <a:p>
            <a:r>
              <a:rPr lang="en-US" sz="3200" dirty="0"/>
              <a:t>Practice assembling and disassembling!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06868A-2F0F-FAA0-DB8A-0D70BD599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15" y="2084623"/>
            <a:ext cx="11483972" cy="39019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ECAA6E-B33A-8BB3-B329-167BA15C8A33}"/>
              </a:ext>
            </a:extLst>
          </p:cNvPr>
          <p:cNvSpPr txBox="1"/>
          <p:nvPr/>
        </p:nvSpPr>
        <p:spPr>
          <a:xfrm>
            <a:off x="2008507" y="5941290"/>
            <a:ext cx="8295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https://riscv.org/technical/specifications/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084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" descr="Graphical user interfac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564F11-95FD-325A-5C5B-FD8038A95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Updating the Program Counter (PC)</a:t>
            </a:r>
          </a:p>
          <a:p>
            <a:r>
              <a:rPr lang="en-US" dirty="0">
                <a:solidFill>
                  <a:schemeClr val="bg1">
                    <a:lumMod val="50000"/>
                    <a:alpha val="99000"/>
                  </a:schemeClr>
                </a:solidFill>
              </a:rPr>
              <a:t>B-Format Layout</a:t>
            </a:r>
          </a:p>
          <a:p>
            <a:r>
              <a:rPr lang="en-US" dirty="0">
                <a:solidFill>
                  <a:schemeClr val="bg1">
                    <a:lumMod val="50000"/>
                    <a:alpha val="99000"/>
                  </a:schemeClr>
                </a:solidFill>
              </a:rPr>
              <a:t>J-Format Layout</a:t>
            </a:r>
          </a:p>
          <a:p>
            <a:r>
              <a:rPr lang="en-US" dirty="0">
                <a:solidFill>
                  <a:schemeClr val="bg1">
                    <a:lumMod val="50000"/>
                    <a:alpha val="99000"/>
                  </a:schemeClr>
                </a:solidFill>
              </a:rPr>
              <a:t>U-Format: Long </a:t>
            </a:r>
            <a:r>
              <a:rPr lang="en-US" dirty="0" err="1">
                <a:solidFill>
                  <a:schemeClr val="bg1">
                    <a:lumMod val="50000"/>
                    <a:alpha val="99000"/>
                  </a:schemeClr>
                </a:solidFill>
              </a:rPr>
              <a:t>Immediates</a:t>
            </a:r>
            <a:endParaRPr lang="en-US" dirty="0">
              <a:solidFill>
                <a:schemeClr val="bg1">
                  <a:lumMod val="50000"/>
                  <a:alpha val="99000"/>
                </a:schemeClr>
              </a:solidFill>
            </a:endParaRPr>
          </a:p>
          <a:p>
            <a:r>
              <a:rPr lang="en-US" b="1" dirty="0" err="1">
                <a:solidFill>
                  <a:schemeClr val="bg1">
                    <a:lumMod val="50000"/>
                    <a:alpha val="99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jalr</a:t>
            </a:r>
            <a:r>
              <a:rPr lang="en-US" dirty="0">
                <a:solidFill>
                  <a:schemeClr val="bg1">
                    <a:lumMod val="50000"/>
                    <a:alpha val="99000"/>
                  </a:schemeClr>
                </a:solidFill>
              </a:rPr>
              <a:t>: I-Format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7E76E6-F0BB-4659-02C8-6F7EF33DE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the Program Counter (PC)</a:t>
            </a:r>
          </a:p>
        </p:txBody>
      </p:sp>
    </p:spTree>
    <p:extLst>
      <p:ext uri="{BB962C8B-B14F-4D97-AF65-F5344CB8AC3E}">
        <p14:creationId xmlns:p14="http://schemas.microsoft.com/office/powerpoint/2010/main" val="3710575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Program Counter (PC)</a:t>
            </a:r>
          </a:p>
        </p:txBody>
      </p:sp>
      <p:sp>
        <p:nvSpPr>
          <p:cNvPr id="488" name="Left Brace 487"/>
          <p:cNvSpPr/>
          <p:nvPr/>
        </p:nvSpPr>
        <p:spPr>
          <a:xfrm rot="16200000">
            <a:off x="3527974" y="5431711"/>
            <a:ext cx="274320" cy="969264"/>
          </a:xfrm>
          <a:prstGeom prst="leftBrace">
            <a:avLst/>
          </a:prstGeom>
          <a:noFill/>
          <a:ln w="25400" cap="flat" cmpd="sng" algn="ctr">
            <a:solidFill>
              <a:srgbClr val="E4DDD2"/>
            </a:solidFill>
            <a:prstDash val="solid"/>
          </a:ln>
          <a:effectLst/>
        </p:spPr>
        <p:txBody>
          <a:bodyPr rtlCol="0" anchor="ctr"/>
          <a:lstStyle/>
          <a:p>
            <a:pPr defTabSz="342891">
              <a:defRPr/>
            </a:pPr>
            <a:endParaRPr lang="en-US" sz="1800" kern="0">
              <a:latin typeface="18 VAG Rounded Black   09390"/>
            </a:endParaRPr>
          </a:p>
        </p:txBody>
      </p:sp>
      <p:sp>
        <p:nvSpPr>
          <p:cNvPr id="489" name="TextBox 488"/>
          <p:cNvSpPr txBox="1"/>
          <p:nvPr/>
        </p:nvSpPr>
        <p:spPr>
          <a:xfrm>
            <a:off x="2394115" y="6130671"/>
            <a:ext cx="309892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342891">
              <a:defRPr/>
            </a:pPr>
            <a:r>
              <a:rPr lang="en-US" sz="1800" kern="0" dirty="0">
                <a:solidFill>
                  <a:srgbClr val="E4DDD2"/>
                </a:solidFill>
                <a:latin typeface="18 VAG Rounded Black   09390"/>
              </a:rPr>
              <a:t>Processor-Memory Interface</a:t>
            </a:r>
          </a:p>
        </p:txBody>
      </p:sp>
      <p:sp>
        <p:nvSpPr>
          <p:cNvPr id="499" name="Left Brace 498"/>
          <p:cNvSpPr/>
          <p:nvPr/>
        </p:nvSpPr>
        <p:spPr>
          <a:xfrm rot="16200000">
            <a:off x="7101433" y="5554802"/>
            <a:ext cx="274320" cy="723082"/>
          </a:xfrm>
          <a:prstGeom prst="leftBrace">
            <a:avLst/>
          </a:prstGeom>
          <a:noFill/>
          <a:ln w="25400" cap="flat" cmpd="sng" algn="ctr">
            <a:solidFill>
              <a:srgbClr val="E4DDD2"/>
            </a:solidFill>
            <a:prstDash val="solid"/>
          </a:ln>
          <a:effectLst/>
        </p:spPr>
        <p:txBody>
          <a:bodyPr rtlCol="0" anchor="ctr"/>
          <a:lstStyle/>
          <a:p>
            <a:pPr defTabSz="342891">
              <a:defRPr/>
            </a:pPr>
            <a:endParaRPr lang="en-US" sz="1800" kern="0">
              <a:latin typeface="18 VAG Rounded Black   09390"/>
            </a:endParaRPr>
          </a:p>
        </p:txBody>
      </p:sp>
      <p:sp>
        <p:nvSpPr>
          <p:cNvPr id="500" name="TextBox 499"/>
          <p:cNvSpPr txBox="1"/>
          <p:nvPr/>
        </p:nvSpPr>
        <p:spPr>
          <a:xfrm>
            <a:off x="5968384" y="6130671"/>
            <a:ext cx="2547492" cy="36933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342891">
              <a:defRPr/>
            </a:pPr>
            <a:r>
              <a:rPr lang="en-US" sz="1800" kern="0" dirty="0">
                <a:solidFill>
                  <a:srgbClr val="E4DDD2"/>
                </a:solidFill>
                <a:latin typeface="18 VAG Rounded Black   09390"/>
              </a:rPr>
              <a:t>I/O-Memory Interfaces</a:t>
            </a:r>
          </a:p>
        </p:txBody>
      </p:sp>
      <p:pic>
        <p:nvPicPr>
          <p:cNvPr id="654" name="Picture 6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81" y="1079500"/>
            <a:ext cx="8179980" cy="44640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C02DBEA-33C9-3F8E-43C7-0A95FE67D6A6}"/>
              </a:ext>
            </a:extLst>
          </p:cNvPr>
          <p:cNvSpPr/>
          <p:nvPr/>
        </p:nvSpPr>
        <p:spPr>
          <a:xfrm>
            <a:off x="648731" y="2921523"/>
            <a:ext cx="2170670" cy="179486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8F2923-585C-9C32-BA42-9D6221AC566B}"/>
              </a:ext>
            </a:extLst>
          </p:cNvPr>
          <p:cNvSpPr txBox="1"/>
          <p:nvPr/>
        </p:nvSpPr>
        <p:spPr>
          <a:xfrm>
            <a:off x="8575100" y="1170339"/>
            <a:ext cx="3504639" cy="4960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4664" defTabSz="914377">
              <a:spcBef>
                <a:spcPts val="1000"/>
              </a:spcBef>
              <a:buSzPct val="95000"/>
            </a:pPr>
            <a:r>
              <a:rPr lang="en-US" sz="2800" b="1" dirty="0">
                <a:solidFill>
                  <a:srgbClr val="FFFFFF">
                    <a:alpha val="99000"/>
                  </a:srgbClr>
                </a:solidFill>
                <a:latin typeface="18 VAG Rounded Bold   07390" pitchFamily="2" charset="0"/>
              </a:rPr>
              <a:t>The Program Counter (PC) is a special internal register inside processor holding </a:t>
            </a:r>
            <a:r>
              <a:rPr lang="en-US" sz="2800" dirty="0">
                <a:solidFill>
                  <a:schemeClr val="accent4"/>
                </a:solidFill>
                <a:latin typeface="18 VAG Rounded Light   02390" pitchFamily="2" charset="0"/>
              </a:rPr>
              <a:t>byte address</a:t>
            </a:r>
            <a:r>
              <a:rPr lang="en-US" sz="2800" b="1" dirty="0">
                <a:solidFill>
                  <a:srgbClr val="FFFFFF"/>
                </a:solidFill>
                <a:latin typeface="18 VAG Rounded Bold   07390" pitchFamily="2" charset="0"/>
              </a:rPr>
              <a:t> </a:t>
            </a:r>
            <a:r>
              <a:rPr lang="en-US" sz="2800" b="1" dirty="0">
                <a:solidFill>
                  <a:srgbClr val="FFFFFF">
                    <a:alpha val="99000"/>
                  </a:srgbClr>
                </a:solidFill>
                <a:latin typeface="18 VAG Rounded Bold   07390" pitchFamily="2" charset="0"/>
              </a:rPr>
              <a:t>of the </a:t>
            </a:r>
            <a:r>
              <a:rPr lang="en-US" sz="2800" dirty="0">
                <a:solidFill>
                  <a:schemeClr val="accent4"/>
                </a:solidFill>
                <a:latin typeface="18 VAG Rounded Light   02390" pitchFamily="2" charset="0"/>
              </a:rPr>
              <a:t>instruction</a:t>
            </a:r>
            <a:r>
              <a:rPr lang="en-US" sz="2800" b="1" dirty="0">
                <a:solidFill>
                  <a:srgbClr val="FFFFFF"/>
                </a:solidFill>
                <a:latin typeface="18 VAG Rounded Bold   07390" pitchFamily="2" charset="0"/>
              </a:rPr>
              <a:t> </a:t>
            </a:r>
            <a:r>
              <a:rPr lang="en-US" sz="2800" b="1" dirty="0">
                <a:solidFill>
                  <a:srgbClr val="FFFFFF">
                    <a:alpha val="99000"/>
                  </a:srgbClr>
                </a:solidFill>
                <a:latin typeface="18 VAG Rounded Bold   07390" pitchFamily="2" charset="0"/>
              </a:rPr>
              <a:t>being executed.</a:t>
            </a:r>
          </a:p>
          <a:p>
            <a:pPr marL="84664" defTabSz="914377">
              <a:spcBef>
                <a:spcPts val="1000"/>
              </a:spcBef>
              <a:buSzPct val="95000"/>
            </a:pPr>
            <a:r>
              <a:rPr lang="en-US" sz="2800" b="1" dirty="0">
                <a:solidFill>
                  <a:srgbClr val="FFFFFF">
                    <a:alpha val="99000"/>
                  </a:srgbClr>
                </a:solidFill>
                <a:latin typeface="18 VAG Rounded Bold   07390" pitchFamily="2" charset="0"/>
              </a:rPr>
              <a:t>It is separate from the 32-registers </a:t>
            </a:r>
            <a:r>
              <a:rPr lang="en-US" sz="2800" dirty="0">
                <a:solidFill>
                  <a:schemeClr val="accent4">
                    <a:alpha val="99000"/>
                  </a:schemeClr>
                </a:solidFill>
                <a:latin typeface="18 VAG Rounded Light   02390" pitchFamily="2" charset="0"/>
              </a:rPr>
              <a:t>Register File</a:t>
            </a:r>
            <a:r>
              <a:rPr lang="en-US" sz="2800" b="1" dirty="0">
                <a:solidFill>
                  <a:srgbClr val="FFFFFF">
                    <a:alpha val="99000"/>
                  </a:srgbClr>
                </a:solidFill>
                <a:latin typeface="18 VAG Rounded Bold   07390" pitchFamily="2" charset="0"/>
              </a:rPr>
              <a:t>!</a:t>
            </a:r>
            <a:endParaRPr lang="en-US" sz="2400" dirty="0">
              <a:solidFill>
                <a:srgbClr val="C6DAC3"/>
              </a:solidFill>
              <a:latin typeface="18 VAG Rounded Light   0239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274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B854DB-3242-F951-7AA4-93ED09226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PC = PC + 4 for most instructions</a:t>
            </a:r>
          </a:p>
        </p:txBody>
      </p:sp>
      <p:graphicFrame>
        <p:nvGraphicFramePr>
          <p:cNvPr id="25" name="Table 9">
            <a:extLst>
              <a:ext uri="{FF2B5EF4-FFF2-40B4-BE49-F238E27FC236}">
                <a16:creationId xmlns:a16="http://schemas.microsoft.com/office/drawing/2014/main" id="{19D8CE91-61AA-1969-DCB1-E3E800BF95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366951"/>
              </p:ext>
            </p:extLst>
          </p:nvPr>
        </p:nvGraphicFramePr>
        <p:xfrm>
          <a:off x="2960575" y="1093805"/>
          <a:ext cx="5634785" cy="22425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8823">
                  <a:extLst>
                    <a:ext uri="{9D8B030D-6E8A-4147-A177-3AD203B41FA5}">
                      <a16:colId xmlns:a16="http://schemas.microsoft.com/office/drawing/2014/main" val="491599937"/>
                    </a:ext>
                  </a:extLst>
                </a:gridCol>
                <a:gridCol w="1346352">
                  <a:extLst>
                    <a:ext uri="{9D8B030D-6E8A-4147-A177-3AD203B41FA5}">
                      <a16:colId xmlns:a16="http://schemas.microsoft.com/office/drawing/2014/main" val="2797879792"/>
                    </a:ext>
                  </a:extLst>
                </a:gridCol>
                <a:gridCol w="892098">
                  <a:extLst>
                    <a:ext uri="{9D8B030D-6E8A-4147-A177-3AD203B41FA5}">
                      <a16:colId xmlns:a16="http://schemas.microsoft.com/office/drawing/2014/main" val="521244513"/>
                    </a:ext>
                  </a:extLst>
                </a:gridCol>
                <a:gridCol w="2397512">
                  <a:extLst>
                    <a:ext uri="{9D8B030D-6E8A-4147-A177-3AD203B41FA5}">
                      <a16:colId xmlns:a16="http://schemas.microsoft.com/office/drawing/2014/main" val="4089413441"/>
                    </a:ext>
                  </a:extLst>
                </a:gridCol>
              </a:tblGrid>
              <a:tr h="455522">
                <a:tc>
                  <a:txBody>
                    <a:bodyPr/>
                    <a:lstStyle/>
                    <a:p>
                      <a:pPr algn="r" fontAlgn="t">
                        <a:lnSpc>
                          <a:spcPct val="85000"/>
                        </a:lnSpc>
                      </a:pPr>
                      <a:r>
                        <a:rPr lang="en-US" b="0" i="0" dirty="0">
                          <a:solidFill>
                            <a:schemeClr val="bg1"/>
                          </a:solidFill>
                          <a:effectLst/>
                          <a:latin typeface="18 VAG Rounded Light   02390" pitchFamily="2" charset="0"/>
                          <a:cs typeface="Courier New" panose="02070309020205020404" pitchFamily="49" charset="0"/>
                        </a:rPr>
                        <a:t>Address</a:t>
                      </a:r>
                    </a:p>
                  </a:txBody>
                  <a:tcPr anchor="b">
                    <a:lnL w="12700" cmpd="sng">
                      <a:noFill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85000"/>
                        </a:lnSpc>
                      </a:pPr>
                      <a:r>
                        <a:rPr lang="en-US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18 VAG Rounded Light   02390" pitchFamily="2" charset="0"/>
                          <a:cs typeface="Courier New" panose="02070309020205020404" pitchFamily="49" charset="0"/>
                        </a:rPr>
                        <a:t>Machine Code</a:t>
                      </a:r>
                    </a:p>
                  </a:txBody>
                  <a:tcPr anchor="b"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377" rtl="0" eaLnBrk="1" fontAlgn="t" latinLnBrk="0" hangingPunct="1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chemeClr val="bg1"/>
                          </a:solidFill>
                          <a:effectLst/>
                          <a:latin typeface="18 VAG Rounded Light   02390" pitchFamily="2" charset="0"/>
                          <a:cs typeface="Courier New" panose="02070309020205020404" pitchFamily="49" charset="0"/>
                        </a:rPr>
                        <a:t>Original Assembly Code</a:t>
                      </a:r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en-US" b="0" i="0" dirty="0">
                        <a:solidFill>
                          <a:schemeClr val="bg1"/>
                        </a:solidFill>
                        <a:effectLst/>
                        <a:latin typeface="18 VAG Rounded Light   02390" pitchFamily="2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4737567"/>
                  </a:ext>
                </a:extLst>
              </a:tr>
              <a:tr h="282143">
                <a:tc>
                  <a:txBody>
                    <a:bodyPr/>
                    <a:lstStyle/>
                    <a:p>
                      <a:pPr algn="r" fontAlgn="t">
                        <a:lnSpc>
                          <a:spcPct val="85000"/>
                        </a:lnSpc>
                      </a:pPr>
                      <a:r>
                        <a:rPr lang="en-US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0x0c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lnSpc>
                          <a:spcPct val="85000"/>
                        </a:lnSpc>
                      </a:pPr>
                      <a:r>
                        <a:rPr lang="en-US" sz="18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00A98863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Loop: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85000"/>
                        </a:lnSpc>
                      </a:pPr>
                      <a:r>
                        <a:rPr lang="en-US" b="1" i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beq</a:t>
                      </a:r>
                      <a:r>
                        <a:rPr lang="en-US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x19,x10,End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3512650"/>
                  </a:ext>
                </a:extLst>
              </a:tr>
              <a:tr h="282143">
                <a:tc>
                  <a:txBody>
                    <a:bodyPr/>
                    <a:lstStyle/>
                    <a:p>
                      <a:pPr algn="r" fontAlgn="t">
                        <a:lnSpc>
                          <a:spcPct val="85000"/>
                        </a:lnSpc>
                      </a:pPr>
                      <a:r>
                        <a:rPr lang="en-US" b="1" i="0" dirty="0">
                          <a:solidFill>
                            <a:schemeClr val="accent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0x10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lnSpc>
                          <a:spcPct val="85000"/>
                        </a:lnSpc>
                      </a:pPr>
                      <a:r>
                        <a:rPr lang="en-US" sz="1800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00A90933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85000"/>
                        </a:lnSpc>
                      </a:pPr>
                      <a:r>
                        <a:rPr lang="en-US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 x18,x18,x10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8456703"/>
                  </a:ext>
                </a:extLst>
              </a:tr>
              <a:tr h="282143">
                <a:tc>
                  <a:txBody>
                    <a:bodyPr/>
                    <a:lstStyle/>
                    <a:p>
                      <a:pPr algn="r" fontAlgn="t">
                        <a:lnSpc>
                          <a:spcPct val="85000"/>
                        </a:lnSpc>
                      </a:pPr>
                      <a:r>
                        <a:rPr lang="en-US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0x14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lnSpc>
                          <a:spcPct val="85000"/>
                        </a:lnSpc>
                      </a:pPr>
                      <a:r>
                        <a:rPr lang="en-US" sz="1800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FFF98993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85000"/>
                        </a:lnSpc>
                      </a:pPr>
                      <a:r>
                        <a:rPr lang="en-US" b="1" i="0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addi</a:t>
                      </a:r>
                      <a:r>
                        <a:rPr lang="en-US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x19,x19,-1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9927052"/>
                  </a:ext>
                </a:extLst>
              </a:tr>
              <a:tr h="201038">
                <a:tc>
                  <a:txBody>
                    <a:bodyPr/>
                    <a:lstStyle/>
                    <a:p>
                      <a:pPr algn="r" fontAlgn="t">
                        <a:lnSpc>
                          <a:spcPct val="85000"/>
                        </a:lnSpc>
                      </a:pPr>
                      <a:r>
                        <a:rPr lang="en-US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0x18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lnSpc>
                          <a:spcPct val="85000"/>
                        </a:lnSpc>
                      </a:pPr>
                      <a:r>
                        <a:rPr lang="en-US" sz="18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FF5FF06F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endParaRPr lang="en-US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85000"/>
                        </a:lnSpc>
                      </a:pPr>
                      <a:r>
                        <a:rPr lang="en-US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 Loop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892227"/>
                  </a:ext>
                </a:extLst>
              </a:tr>
              <a:tr h="201038">
                <a:tc>
                  <a:txBody>
                    <a:bodyPr/>
                    <a:lstStyle/>
                    <a:p>
                      <a:pPr algn="r">
                        <a:lnSpc>
                          <a:spcPct val="85000"/>
                        </a:lnSpc>
                      </a:pPr>
                      <a:r>
                        <a:rPr lang="en-US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0x1c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lnSpc>
                          <a:spcPct val="85000"/>
                        </a:lnSpc>
                      </a:pPr>
                      <a:r>
                        <a:rPr lang="en-US" sz="18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00A98863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End: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…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6057325"/>
                  </a:ext>
                </a:extLst>
              </a:tr>
            </a:tbl>
          </a:graphicData>
        </a:graphic>
      </p:graphicFrame>
      <p:pic>
        <p:nvPicPr>
          <p:cNvPr id="29" name="Picture 2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68956B6-B330-C6BA-8E24-E37CD4F9A7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3" t="1847" r="-2553" b="-1847"/>
          <a:stretch/>
        </p:blipFill>
        <p:spPr>
          <a:xfrm>
            <a:off x="344716" y="1097244"/>
            <a:ext cx="1976326" cy="222992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027ADDC-8D8A-972B-FA0E-F878DF4CD352}"/>
              </a:ext>
            </a:extLst>
          </p:cNvPr>
          <p:cNvSpPr txBox="1"/>
          <p:nvPr/>
        </p:nvSpPr>
        <p:spPr>
          <a:xfrm>
            <a:off x="294259" y="3322199"/>
            <a:ext cx="23107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18 VAG Rounded Light   02390" pitchFamily="2" charset="0"/>
              </a:rPr>
              <a:t>Program Address Space</a:t>
            </a:r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02255D76-D858-E565-E16D-54D1B4FC4DCF}"/>
              </a:ext>
            </a:extLst>
          </p:cNvPr>
          <p:cNvSpPr/>
          <p:nvPr/>
        </p:nvSpPr>
        <p:spPr>
          <a:xfrm rot="16200000">
            <a:off x="1491449" y="1791080"/>
            <a:ext cx="2229926" cy="708327"/>
          </a:xfrm>
          <a:custGeom>
            <a:avLst/>
            <a:gdLst>
              <a:gd name="connsiteX0" fmla="*/ 0 w 2468881"/>
              <a:gd name="connsiteY0" fmla="*/ 708327 h 708327"/>
              <a:gd name="connsiteX1" fmla="*/ 366651 w 2468881"/>
              <a:gd name="connsiteY1" fmla="*/ 0 h 708327"/>
              <a:gd name="connsiteX2" fmla="*/ 2102230 w 2468881"/>
              <a:gd name="connsiteY2" fmla="*/ 0 h 708327"/>
              <a:gd name="connsiteX3" fmla="*/ 2468881 w 2468881"/>
              <a:gd name="connsiteY3" fmla="*/ 708327 h 708327"/>
              <a:gd name="connsiteX4" fmla="*/ 0 w 2468881"/>
              <a:gd name="connsiteY4" fmla="*/ 708327 h 708327"/>
              <a:gd name="connsiteX0" fmla="*/ 0 w 2468881"/>
              <a:gd name="connsiteY0" fmla="*/ 719478 h 719478"/>
              <a:gd name="connsiteX1" fmla="*/ 366651 w 2468881"/>
              <a:gd name="connsiteY1" fmla="*/ 11151 h 719478"/>
              <a:gd name="connsiteX2" fmla="*/ 998259 w 2468881"/>
              <a:gd name="connsiteY2" fmla="*/ 0 h 719478"/>
              <a:gd name="connsiteX3" fmla="*/ 2468881 w 2468881"/>
              <a:gd name="connsiteY3" fmla="*/ 719478 h 719478"/>
              <a:gd name="connsiteX4" fmla="*/ 0 w 2468881"/>
              <a:gd name="connsiteY4" fmla="*/ 719478 h 719478"/>
              <a:gd name="connsiteX0" fmla="*/ 0 w 2468881"/>
              <a:gd name="connsiteY0" fmla="*/ 708327 h 708327"/>
              <a:gd name="connsiteX1" fmla="*/ 366651 w 2468881"/>
              <a:gd name="connsiteY1" fmla="*/ 0 h 708327"/>
              <a:gd name="connsiteX2" fmla="*/ 819839 w 2468881"/>
              <a:gd name="connsiteY2" fmla="*/ 11155 h 708327"/>
              <a:gd name="connsiteX3" fmla="*/ 2468881 w 2468881"/>
              <a:gd name="connsiteY3" fmla="*/ 708327 h 708327"/>
              <a:gd name="connsiteX4" fmla="*/ 0 w 2468881"/>
              <a:gd name="connsiteY4" fmla="*/ 708327 h 708327"/>
              <a:gd name="connsiteX0" fmla="*/ 0 w 2118361"/>
              <a:gd name="connsiteY0" fmla="*/ 708327 h 708327"/>
              <a:gd name="connsiteX1" fmla="*/ 16131 w 2118361"/>
              <a:gd name="connsiteY1" fmla="*/ 0 h 708327"/>
              <a:gd name="connsiteX2" fmla="*/ 469319 w 2118361"/>
              <a:gd name="connsiteY2" fmla="*/ 11155 h 708327"/>
              <a:gd name="connsiteX3" fmla="*/ 2118361 w 2118361"/>
              <a:gd name="connsiteY3" fmla="*/ 708327 h 708327"/>
              <a:gd name="connsiteX4" fmla="*/ 0 w 2118361"/>
              <a:gd name="connsiteY4" fmla="*/ 708327 h 708327"/>
              <a:gd name="connsiteX0" fmla="*/ 0 w 2118361"/>
              <a:gd name="connsiteY0" fmla="*/ 708327 h 708327"/>
              <a:gd name="connsiteX1" fmla="*/ 16131 w 2118361"/>
              <a:gd name="connsiteY1" fmla="*/ 0 h 708327"/>
              <a:gd name="connsiteX2" fmla="*/ 484559 w 2118361"/>
              <a:gd name="connsiteY2" fmla="*/ 11155 h 708327"/>
              <a:gd name="connsiteX3" fmla="*/ 2118361 w 2118361"/>
              <a:gd name="connsiteY3" fmla="*/ 708327 h 708327"/>
              <a:gd name="connsiteX4" fmla="*/ 0 w 2118361"/>
              <a:gd name="connsiteY4" fmla="*/ 708327 h 708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8361" h="708327">
                <a:moveTo>
                  <a:pt x="0" y="708327"/>
                </a:moveTo>
                <a:lnTo>
                  <a:pt x="16131" y="0"/>
                </a:lnTo>
                <a:lnTo>
                  <a:pt x="484559" y="11155"/>
                </a:lnTo>
                <a:lnTo>
                  <a:pt x="2118361" y="708327"/>
                </a:lnTo>
                <a:lnTo>
                  <a:pt x="0" y="708327"/>
                </a:lnTo>
                <a:close/>
              </a:path>
            </a:pathLst>
          </a:custGeom>
          <a:gradFill>
            <a:gsLst>
              <a:gs pos="65000">
                <a:srgbClr val="414840"/>
              </a:gs>
              <a:gs pos="0">
                <a:schemeClr val="accent2"/>
              </a:gs>
              <a:gs pos="99000">
                <a:schemeClr val="tx1"/>
              </a:gs>
            </a:gsLst>
            <a:lin ang="5400000" scaled="0"/>
          </a:gradFill>
          <a:ln w="28575">
            <a:noFill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7F776A5-E61A-C8B2-EEAB-A68F05D5EC2A}"/>
              </a:ext>
            </a:extLst>
          </p:cNvPr>
          <p:cNvSpPr/>
          <p:nvPr/>
        </p:nvSpPr>
        <p:spPr>
          <a:xfrm>
            <a:off x="9326100" y="2020464"/>
            <a:ext cx="2194559" cy="1315907"/>
          </a:xfrm>
          <a:prstGeom prst="rect">
            <a:avLst/>
          </a:prstGeom>
          <a:noFill/>
          <a:ln w="28575">
            <a:solidFill>
              <a:schemeClr val="accent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RegFile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x10</a:t>
            </a:r>
          </a:p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x18</a:t>
            </a:r>
          </a:p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x19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ABDE356E-C7DD-2FAE-EACD-62C9FD4B6A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29826"/>
              </p:ext>
            </p:extLst>
          </p:nvPr>
        </p:nvGraphicFramePr>
        <p:xfrm>
          <a:off x="9821658" y="2331674"/>
          <a:ext cx="1699001" cy="10046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99001">
                  <a:extLst>
                    <a:ext uri="{9D8B030D-6E8A-4147-A177-3AD203B41FA5}">
                      <a16:colId xmlns:a16="http://schemas.microsoft.com/office/drawing/2014/main" val="1503512055"/>
                    </a:ext>
                  </a:extLst>
                </a:gridCol>
              </a:tblGrid>
              <a:tr h="282143">
                <a:tc>
                  <a:txBody>
                    <a:bodyPr/>
                    <a:lstStyle/>
                    <a:p>
                      <a:pPr algn="ctr" fontAlgn="t">
                        <a:lnSpc>
                          <a:spcPct val="85000"/>
                        </a:lnSpc>
                      </a:pPr>
                      <a:r>
                        <a:rPr lang="en-US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0000 0001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8916981"/>
                  </a:ext>
                </a:extLst>
              </a:tr>
              <a:tr h="282143">
                <a:tc>
                  <a:txBody>
                    <a:bodyPr/>
                    <a:lstStyle/>
                    <a:p>
                      <a:pPr algn="ctr" fontAlgn="t">
                        <a:lnSpc>
                          <a:spcPct val="85000"/>
                        </a:lnSpc>
                      </a:pPr>
                      <a:r>
                        <a:rPr lang="en-US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0000 0000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386762"/>
                  </a:ext>
                </a:extLst>
              </a:tr>
              <a:tr h="282143">
                <a:tc>
                  <a:txBody>
                    <a:bodyPr/>
                    <a:lstStyle/>
                    <a:p>
                      <a:pPr algn="ctr" fontAlgn="t">
                        <a:lnSpc>
                          <a:spcPct val="85000"/>
                        </a:lnSpc>
                      </a:pPr>
                      <a:r>
                        <a:rPr lang="en-US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0000 0002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73287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998F5F84-E646-81E9-0FD0-8BEAF7C63F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729042"/>
              </p:ext>
            </p:extLst>
          </p:nvPr>
        </p:nvGraphicFramePr>
        <p:xfrm>
          <a:off x="9821658" y="1557683"/>
          <a:ext cx="1699001" cy="3348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99001">
                  <a:extLst>
                    <a:ext uri="{9D8B030D-6E8A-4147-A177-3AD203B41FA5}">
                      <a16:colId xmlns:a16="http://schemas.microsoft.com/office/drawing/2014/main" val="1756290263"/>
                    </a:ext>
                  </a:extLst>
                </a:gridCol>
              </a:tblGrid>
              <a:tr h="282143">
                <a:tc>
                  <a:txBody>
                    <a:bodyPr/>
                    <a:lstStyle/>
                    <a:p>
                      <a:pPr algn="ctr" fontAlgn="t">
                        <a:lnSpc>
                          <a:spcPct val="85000"/>
                        </a:lnSpc>
                      </a:pPr>
                      <a:r>
                        <a:rPr lang="en-US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 </a:t>
                      </a:r>
                      <a:r>
                        <a:rPr lang="en-US" b="1" i="0" dirty="0">
                          <a:solidFill>
                            <a:schemeClr val="accent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0010</a:t>
                      </a:r>
                    </a:p>
                  </a:txBody>
                  <a:tcPr anchor="b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474723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70C624D7-06E9-E00D-F8B1-22A409D1E1FB}"/>
              </a:ext>
            </a:extLst>
          </p:cNvPr>
          <p:cNvSpPr txBox="1"/>
          <p:nvPr/>
        </p:nvSpPr>
        <p:spPr>
          <a:xfrm>
            <a:off x="9821658" y="1212040"/>
            <a:ext cx="167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1"/>
                </a:solidFill>
                <a:latin typeface="18 VAG Rounded Light   02390" pitchFamily="2" charset="0"/>
              </a:rPr>
              <a:t>PC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99C946F0-8ED0-2BAD-551A-965CFB7B3BA4}"/>
              </a:ext>
            </a:extLst>
          </p:cNvPr>
          <p:cNvSpPr/>
          <p:nvPr/>
        </p:nvSpPr>
        <p:spPr>
          <a:xfrm>
            <a:off x="3011255" y="1927154"/>
            <a:ext cx="216084" cy="369332"/>
          </a:xfrm>
          <a:prstGeom prst="rightArrow">
            <a:avLst/>
          </a:prstGeom>
          <a:solidFill>
            <a:schemeClr val="accent3"/>
          </a:solidFill>
          <a:ln w="28575">
            <a:noFill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4" name="Table 9">
            <a:extLst>
              <a:ext uri="{FF2B5EF4-FFF2-40B4-BE49-F238E27FC236}">
                <a16:creationId xmlns:a16="http://schemas.microsoft.com/office/drawing/2014/main" id="{07803921-C89B-F735-11DF-509B0DDCDB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045970"/>
              </p:ext>
            </p:extLst>
          </p:nvPr>
        </p:nvGraphicFramePr>
        <p:xfrm>
          <a:off x="2960575" y="4139011"/>
          <a:ext cx="5634785" cy="22425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8823">
                  <a:extLst>
                    <a:ext uri="{9D8B030D-6E8A-4147-A177-3AD203B41FA5}">
                      <a16:colId xmlns:a16="http://schemas.microsoft.com/office/drawing/2014/main" val="491599937"/>
                    </a:ext>
                  </a:extLst>
                </a:gridCol>
                <a:gridCol w="1346352">
                  <a:extLst>
                    <a:ext uri="{9D8B030D-6E8A-4147-A177-3AD203B41FA5}">
                      <a16:colId xmlns:a16="http://schemas.microsoft.com/office/drawing/2014/main" val="2797879792"/>
                    </a:ext>
                  </a:extLst>
                </a:gridCol>
                <a:gridCol w="892098">
                  <a:extLst>
                    <a:ext uri="{9D8B030D-6E8A-4147-A177-3AD203B41FA5}">
                      <a16:colId xmlns:a16="http://schemas.microsoft.com/office/drawing/2014/main" val="521244513"/>
                    </a:ext>
                  </a:extLst>
                </a:gridCol>
                <a:gridCol w="2397512">
                  <a:extLst>
                    <a:ext uri="{9D8B030D-6E8A-4147-A177-3AD203B41FA5}">
                      <a16:colId xmlns:a16="http://schemas.microsoft.com/office/drawing/2014/main" val="4089413441"/>
                    </a:ext>
                  </a:extLst>
                </a:gridCol>
              </a:tblGrid>
              <a:tr h="455522">
                <a:tc>
                  <a:txBody>
                    <a:bodyPr/>
                    <a:lstStyle/>
                    <a:p>
                      <a:pPr algn="r" fontAlgn="t">
                        <a:lnSpc>
                          <a:spcPct val="85000"/>
                        </a:lnSpc>
                      </a:pPr>
                      <a:r>
                        <a:rPr lang="en-US" b="0" i="0" dirty="0">
                          <a:solidFill>
                            <a:schemeClr val="bg1"/>
                          </a:solidFill>
                          <a:effectLst/>
                          <a:latin typeface="18 VAG Rounded Light   02390" pitchFamily="2" charset="0"/>
                          <a:cs typeface="Courier New" panose="02070309020205020404" pitchFamily="49" charset="0"/>
                        </a:rPr>
                        <a:t>Address</a:t>
                      </a:r>
                    </a:p>
                  </a:txBody>
                  <a:tcPr anchor="b">
                    <a:lnL w="12700" cmpd="sng">
                      <a:noFill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85000"/>
                        </a:lnSpc>
                      </a:pPr>
                      <a:r>
                        <a:rPr lang="en-US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18 VAG Rounded Light   02390" pitchFamily="2" charset="0"/>
                          <a:cs typeface="Courier New" panose="02070309020205020404" pitchFamily="49" charset="0"/>
                        </a:rPr>
                        <a:t>Machine Code</a:t>
                      </a:r>
                    </a:p>
                  </a:txBody>
                  <a:tcPr anchor="b"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377" rtl="0" eaLnBrk="1" fontAlgn="t" latinLnBrk="0" hangingPunct="1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chemeClr val="bg1"/>
                          </a:solidFill>
                          <a:effectLst/>
                          <a:latin typeface="18 VAG Rounded Light   02390" pitchFamily="2" charset="0"/>
                          <a:cs typeface="Courier New" panose="02070309020205020404" pitchFamily="49" charset="0"/>
                        </a:rPr>
                        <a:t>Original Assembly Code</a:t>
                      </a:r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en-US" b="0" i="0" dirty="0">
                        <a:solidFill>
                          <a:schemeClr val="bg1"/>
                        </a:solidFill>
                        <a:effectLst/>
                        <a:latin typeface="18 VAG Rounded Light   02390" pitchFamily="2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4737567"/>
                  </a:ext>
                </a:extLst>
              </a:tr>
              <a:tr h="282143">
                <a:tc>
                  <a:txBody>
                    <a:bodyPr/>
                    <a:lstStyle/>
                    <a:p>
                      <a:pPr algn="r" fontAlgn="t">
                        <a:lnSpc>
                          <a:spcPct val="85000"/>
                        </a:lnSpc>
                      </a:pPr>
                      <a:r>
                        <a:rPr lang="en-US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0x0c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lnSpc>
                          <a:spcPct val="85000"/>
                        </a:lnSpc>
                      </a:pPr>
                      <a:r>
                        <a:rPr lang="en-US" sz="18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00A98863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Loop: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85000"/>
                        </a:lnSpc>
                      </a:pPr>
                      <a:r>
                        <a:rPr lang="en-US" b="1" i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beq</a:t>
                      </a:r>
                      <a:r>
                        <a:rPr lang="en-US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x19,x10,End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3512650"/>
                  </a:ext>
                </a:extLst>
              </a:tr>
              <a:tr h="282143">
                <a:tc>
                  <a:txBody>
                    <a:bodyPr/>
                    <a:lstStyle/>
                    <a:p>
                      <a:pPr algn="r" fontAlgn="t">
                        <a:lnSpc>
                          <a:spcPct val="85000"/>
                        </a:lnSpc>
                      </a:pPr>
                      <a:r>
                        <a:rPr lang="en-US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0x10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lnSpc>
                          <a:spcPct val="85000"/>
                        </a:lnSpc>
                      </a:pPr>
                      <a:r>
                        <a:rPr lang="en-US" sz="1800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00A90933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85000"/>
                        </a:lnSpc>
                      </a:pPr>
                      <a:r>
                        <a:rPr lang="en-US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 x18,x18,x10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8456703"/>
                  </a:ext>
                </a:extLst>
              </a:tr>
              <a:tr h="282143">
                <a:tc>
                  <a:txBody>
                    <a:bodyPr/>
                    <a:lstStyle/>
                    <a:p>
                      <a:pPr algn="r" fontAlgn="t">
                        <a:lnSpc>
                          <a:spcPct val="85000"/>
                        </a:lnSpc>
                      </a:pPr>
                      <a:r>
                        <a:rPr lang="en-US" b="1" i="0" dirty="0">
                          <a:solidFill>
                            <a:schemeClr val="accent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0x14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lnSpc>
                          <a:spcPct val="85000"/>
                        </a:lnSpc>
                      </a:pPr>
                      <a:r>
                        <a:rPr lang="en-US" sz="1800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FFF98993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85000"/>
                        </a:lnSpc>
                      </a:pPr>
                      <a:r>
                        <a:rPr lang="en-US" b="1" i="0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addi</a:t>
                      </a:r>
                      <a:r>
                        <a:rPr lang="en-US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x19,x19,-1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9927052"/>
                  </a:ext>
                </a:extLst>
              </a:tr>
              <a:tr h="201038">
                <a:tc>
                  <a:txBody>
                    <a:bodyPr/>
                    <a:lstStyle/>
                    <a:p>
                      <a:pPr algn="r" fontAlgn="t">
                        <a:lnSpc>
                          <a:spcPct val="85000"/>
                        </a:lnSpc>
                      </a:pPr>
                      <a:r>
                        <a:rPr lang="en-US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0x18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lnSpc>
                          <a:spcPct val="85000"/>
                        </a:lnSpc>
                      </a:pPr>
                      <a:r>
                        <a:rPr lang="en-US" sz="18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FF5FF06F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endParaRPr lang="en-US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85000"/>
                        </a:lnSpc>
                      </a:pPr>
                      <a:r>
                        <a:rPr lang="en-US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 Loop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892227"/>
                  </a:ext>
                </a:extLst>
              </a:tr>
              <a:tr h="201038">
                <a:tc>
                  <a:txBody>
                    <a:bodyPr/>
                    <a:lstStyle/>
                    <a:p>
                      <a:pPr algn="r">
                        <a:lnSpc>
                          <a:spcPct val="85000"/>
                        </a:lnSpc>
                      </a:pPr>
                      <a:r>
                        <a:rPr lang="en-US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0x1c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lnSpc>
                          <a:spcPct val="85000"/>
                        </a:lnSpc>
                      </a:pPr>
                      <a:r>
                        <a:rPr lang="en-US" sz="18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00A98863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End: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…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6057325"/>
                  </a:ext>
                </a:extLst>
              </a:tr>
            </a:tbl>
          </a:graphicData>
        </a:graphic>
      </p:graphicFrame>
      <p:sp>
        <p:nvSpPr>
          <p:cNvPr id="26" name="Right Arrow 25">
            <a:extLst>
              <a:ext uri="{FF2B5EF4-FFF2-40B4-BE49-F238E27FC236}">
                <a16:creationId xmlns:a16="http://schemas.microsoft.com/office/drawing/2014/main" id="{212C070B-1FAF-9BAE-4F64-F02D7FF856C2}"/>
              </a:ext>
            </a:extLst>
          </p:cNvPr>
          <p:cNvSpPr/>
          <p:nvPr/>
        </p:nvSpPr>
        <p:spPr>
          <a:xfrm>
            <a:off x="3011255" y="5322880"/>
            <a:ext cx="216084" cy="369332"/>
          </a:xfrm>
          <a:prstGeom prst="rightArrow">
            <a:avLst/>
          </a:prstGeom>
          <a:solidFill>
            <a:schemeClr val="accent3"/>
          </a:solidFill>
          <a:ln w="28575">
            <a:noFill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D3F00A8-8093-3EDF-821B-CD7349EA200B}"/>
              </a:ext>
            </a:extLst>
          </p:cNvPr>
          <p:cNvSpPr/>
          <p:nvPr/>
        </p:nvSpPr>
        <p:spPr>
          <a:xfrm>
            <a:off x="9350644" y="4960889"/>
            <a:ext cx="2194559" cy="1315907"/>
          </a:xfrm>
          <a:prstGeom prst="rect">
            <a:avLst/>
          </a:prstGeom>
          <a:noFill/>
          <a:ln w="285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RegFile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x10</a:t>
            </a:r>
          </a:p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x18</a:t>
            </a:r>
          </a:p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x19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0E378E78-1BAD-B63B-805F-4C4F9EC96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282146"/>
              </p:ext>
            </p:extLst>
          </p:nvPr>
        </p:nvGraphicFramePr>
        <p:xfrm>
          <a:off x="9846202" y="5272099"/>
          <a:ext cx="1699001" cy="10046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99001">
                  <a:extLst>
                    <a:ext uri="{9D8B030D-6E8A-4147-A177-3AD203B41FA5}">
                      <a16:colId xmlns:a16="http://schemas.microsoft.com/office/drawing/2014/main" val="1503512055"/>
                    </a:ext>
                  </a:extLst>
                </a:gridCol>
              </a:tblGrid>
              <a:tr h="282143">
                <a:tc>
                  <a:txBody>
                    <a:bodyPr/>
                    <a:lstStyle/>
                    <a:p>
                      <a:pPr algn="ctr" fontAlgn="t">
                        <a:lnSpc>
                          <a:spcPct val="85000"/>
                        </a:lnSpc>
                      </a:pPr>
                      <a:r>
                        <a:rPr lang="en-US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0000 0001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8916981"/>
                  </a:ext>
                </a:extLst>
              </a:tr>
              <a:tr h="282143">
                <a:tc>
                  <a:txBody>
                    <a:bodyPr/>
                    <a:lstStyle/>
                    <a:p>
                      <a:pPr algn="ctr" fontAlgn="t">
                        <a:lnSpc>
                          <a:spcPct val="85000"/>
                        </a:lnSpc>
                      </a:pPr>
                      <a:r>
                        <a:rPr lang="en-US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0000 0001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386762"/>
                  </a:ext>
                </a:extLst>
              </a:tr>
              <a:tr h="282143">
                <a:tc>
                  <a:txBody>
                    <a:bodyPr/>
                    <a:lstStyle/>
                    <a:p>
                      <a:pPr algn="ctr" fontAlgn="t">
                        <a:lnSpc>
                          <a:spcPct val="85000"/>
                        </a:lnSpc>
                      </a:pPr>
                      <a:r>
                        <a:rPr lang="en-US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0000 0002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732874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4219E39C-1140-CE14-451B-10A82353B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442979"/>
              </p:ext>
            </p:extLst>
          </p:nvPr>
        </p:nvGraphicFramePr>
        <p:xfrm>
          <a:off x="9846202" y="4543828"/>
          <a:ext cx="1699001" cy="3348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99001">
                  <a:extLst>
                    <a:ext uri="{9D8B030D-6E8A-4147-A177-3AD203B41FA5}">
                      <a16:colId xmlns:a16="http://schemas.microsoft.com/office/drawing/2014/main" val="1756290263"/>
                    </a:ext>
                  </a:extLst>
                </a:gridCol>
              </a:tblGrid>
              <a:tr h="282143">
                <a:tc>
                  <a:txBody>
                    <a:bodyPr/>
                    <a:lstStyle/>
                    <a:p>
                      <a:pPr algn="ctr" fontAlgn="t">
                        <a:lnSpc>
                          <a:spcPct val="85000"/>
                        </a:lnSpc>
                      </a:pPr>
                      <a:r>
                        <a:rPr lang="en-US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 </a:t>
                      </a:r>
                      <a:r>
                        <a:rPr lang="en-US" b="1" i="0" dirty="0">
                          <a:solidFill>
                            <a:schemeClr val="accent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0014</a:t>
                      </a:r>
                    </a:p>
                  </a:txBody>
                  <a:tcPr anchor="b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474723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0D414486-BE4B-8EF4-2213-290183946746}"/>
              </a:ext>
            </a:extLst>
          </p:cNvPr>
          <p:cNvSpPr txBox="1"/>
          <p:nvPr/>
        </p:nvSpPr>
        <p:spPr>
          <a:xfrm>
            <a:off x="9939948" y="4198185"/>
            <a:ext cx="167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1"/>
                </a:solidFill>
                <a:latin typeface="18 VAG Rounded Light   02390" pitchFamily="2" charset="0"/>
              </a:rPr>
              <a:t>PC</a:t>
            </a: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9E4BD42C-351D-A26C-4F87-9DE4E920A4AA}"/>
              </a:ext>
            </a:extLst>
          </p:cNvPr>
          <p:cNvSpPr/>
          <p:nvPr/>
        </p:nvSpPr>
        <p:spPr>
          <a:xfrm>
            <a:off x="11414760" y="1706880"/>
            <a:ext cx="518160" cy="2956560"/>
          </a:xfrm>
          <a:custGeom>
            <a:avLst/>
            <a:gdLst>
              <a:gd name="connsiteX0" fmla="*/ 30480 w 518160"/>
              <a:gd name="connsiteY0" fmla="*/ 0 h 2743200"/>
              <a:gd name="connsiteX1" fmla="*/ 121920 w 518160"/>
              <a:gd name="connsiteY1" fmla="*/ 60960 h 2743200"/>
              <a:gd name="connsiteX2" fmla="*/ 213360 w 518160"/>
              <a:gd name="connsiteY2" fmla="*/ 106680 h 2743200"/>
              <a:gd name="connsiteX3" fmla="*/ 259080 w 518160"/>
              <a:gd name="connsiteY3" fmla="*/ 167640 h 2743200"/>
              <a:gd name="connsiteX4" fmla="*/ 381000 w 518160"/>
              <a:gd name="connsiteY4" fmla="*/ 320040 h 2743200"/>
              <a:gd name="connsiteX5" fmla="*/ 426720 w 518160"/>
              <a:gd name="connsiteY5" fmla="*/ 457200 h 2743200"/>
              <a:gd name="connsiteX6" fmla="*/ 441960 w 518160"/>
              <a:gd name="connsiteY6" fmla="*/ 502920 h 2743200"/>
              <a:gd name="connsiteX7" fmla="*/ 457200 w 518160"/>
              <a:gd name="connsiteY7" fmla="*/ 548640 h 2743200"/>
              <a:gd name="connsiteX8" fmla="*/ 472440 w 518160"/>
              <a:gd name="connsiteY8" fmla="*/ 640080 h 2743200"/>
              <a:gd name="connsiteX9" fmla="*/ 472440 w 518160"/>
              <a:gd name="connsiteY9" fmla="*/ 1097280 h 2743200"/>
              <a:gd name="connsiteX10" fmla="*/ 457200 w 518160"/>
              <a:gd name="connsiteY10" fmla="*/ 1234440 h 2743200"/>
              <a:gd name="connsiteX11" fmla="*/ 441960 w 518160"/>
              <a:gd name="connsiteY11" fmla="*/ 1280160 h 2743200"/>
              <a:gd name="connsiteX12" fmla="*/ 396240 w 518160"/>
              <a:gd name="connsiteY12" fmla="*/ 1310640 h 2743200"/>
              <a:gd name="connsiteX13" fmla="*/ 335280 w 518160"/>
              <a:gd name="connsiteY13" fmla="*/ 1295400 h 2743200"/>
              <a:gd name="connsiteX14" fmla="*/ 335280 w 518160"/>
              <a:gd name="connsiteY14" fmla="*/ 1203960 h 2743200"/>
              <a:gd name="connsiteX15" fmla="*/ 381000 w 518160"/>
              <a:gd name="connsiteY15" fmla="*/ 1188720 h 2743200"/>
              <a:gd name="connsiteX16" fmla="*/ 426720 w 518160"/>
              <a:gd name="connsiteY16" fmla="*/ 1203960 h 2743200"/>
              <a:gd name="connsiteX17" fmla="*/ 457200 w 518160"/>
              <a:gd name="connsiteY17" fmla="*/ 1249680 h 2743200"/>
              <a:gd name="connsiteX18" fmla="*/ 487680 w 518160"/>
              <a:gd name="connsiteY18" fmla="*/ 1341120 h 2743200"/>
              <a:gd name="connsiteX19" fmla="*/ 518160 w 518160"/>
              <a:gd name="connsiteY19" fmla="*/ 1447800 h 2743200"/>
              <a:gd name="connsiteX20" fmla="*/ 502920 w 518160"/>
              <a:gd name="connsiteY20" fmla="*/ 1524000 h 2743200"/>
              <a:gd name="connsiteX21" fmla="*/ 487680 w 518160"/>
              <a:gd name="connsiteY21" fmla="*/ 1615440 h 2743200"/>
              <a:gd name="connsiteX22" fmla="*/ 472440 w 518160"/>
              <a:gd name="connsiteY22" fmla="*/ 1676400 h 2743200"/>
              <a:gd name="connsiteX23" fmla="*/ 441960 w 518160"/>
              <a:gd name="connsiteY23" fmla="*/ 1813560 h 2743200"/>
              <a:gd name="connsiteX24" fmla="*/ 426720 w 518160"/>
              <a:gd name="connsiteY24" fmla="*/ 1859280 h 2743200"/>
              <a:gd name="connsiteX25" fmla="*/ 381000 w 518160"/>
              <a:gd name="connsiteY25" fmla="*/ 2011680 h 2743200"/>
              <a:gd name="connsiteX26" fmla="*/ 365760 w 518160"/>
              <a:gd name="connsiteY26" fmla="*/ 2057400 h 2743200"/>
              <a:gd name="connsiteX27" fmla="*/ 243840 w 518160"/>
              <a:gd name="connsiteY27" fmla="*/ 2240280 h 2743200"/>
              <a:gd name="connsiteX28" fmla="*/ 213360 w 518160"/>
              <a:gd name="connsiteY28" fmla="*/ 2286000 h 2743200"/>
              <a:gd name="connsiteX29" fmla="*/ 182880 w 518160"/>
              <a:gd name="connsiteY29" fmla="*/ 2331720 h 2743200"/>
              <a:gd name="connsiteX30" fmla="*/ 91440 w 518160"/>
              <a:gd name="connsiteY30" fmla="*/ 2575560 h 2743200"/>
              <a:gd name="connsiteX31" fmla="*/ 30480 w 518160"/>
              <a:gd name="connsiteY31" fmla="*/ 2667000 h 2743200"/>
              <a:gd name="connsiteX32" fmla="*/ 0 w 518160"/>
              <a:gd name="connsiteY32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18160" h="2743200">
                <a:moveTo>
                  <a:pt x="30480" y="0"/>
                </a:moveTo>
                <a:cubicBezTo>
                  <a:pt x="60960" y="20320"/>
                  <a:pt x="89898" y="43170"/>
                  <a:pt x="121920" y="60960"/>
                </a:cubicBezTo>
                <a:cubicBezTo>
                  <a:pt x="177698" y="91948"/>
                  <a:pt x="162618" y="55938"/>
                  <a:pt x="213360" y="106680"/>
                </a:cubicBezTo>
                <a:cubicBezTo>
                  <a:pt x="231321" y="124641"/>
                  <a:pt x="242354" y="148525"/>
                  <a:pt x="259080" y="167640"/>
                </a:cubicBezTo>
                <a:cubicBezTo>
                  <a:pt x="303900" y="218863"/>
                  <a:pt x="357694" y="250122"/>
                  <a:pt x="381000" y="320040"/>
                </a:cubicBezTo>
                <a:lnTo>
                  <a:pt x="426720" y="457200"/>
                </a:lnTo>
                <a:lnTo>
                  <a:pt x="441960" y="502920"/>
                </a:lnTo>
                <a:cubicBezTo>
                  <a:pt x="447040" y="518160"/>
                  <a:pt x="454559" y="532794"/>
                  <a:pt x="457200" y="548640"/>
                </a:cubicBezTo>
                <a:lnTo>
                  <a:pt x="472440" y="640080"/>
                </a:lnTo>
                <a:cubicBezTo>
                  <a:pt x="490502" y="911013"/>
                  <a:pt x="495018" y="826347"/>
                  <a:pt x="472440" y="1097280"/>
                </a:cubicBezTo>
                <a:cubicBezTo>
                  <a:pt x="468620" y="1143122"/>
                  <a:pt x="464763" y="1189065"/>
                  <a:pt x="457200" y="1234440"/>
                </a:cubicBezTo>
                <a:cubicBezTo>
                  <a:pt x="454559" y="1250286"/>
                  <a:pt x="451995" y="1267616"/>
                  <a:pt x="441960" y="1280160"/>
                </a:cubicBezTo>
                <a:cubicBezTo>
                  <a:pt x="430518" y="1294463"/>
                  <a:pt x="411480" y="1300480"/>
                  <a:pt x="396240" y="1310640"/>
                </a:cubicBezTo>
                <a:cubicBezTo>
                  <a:pt x="375920" y="1305560"/>
                  <a:pt x="351636" y="1308484"/>
                  <a:pt x="335280" y="1295400"/>
                </a:cubicBezTo>
                <a:cubicBezTo>
                  <a:pt x="312702" y="1277338"/>
                  <a:pt x="317218" y="1222022"/>
                  <a:pt x="335280" y="1203960"/>
                </a:cubicBezTo>
                <a:cubicBezTo>
                  <a:pt x="346639" y="1192601"/>
                  <a:pt x="365760" y="1193800"/>
                  <a:pt x="381000" y="1188720"/>
                </a:cubicBezTo>
                <a:cubicBezTo>
                  <a:pt x="396240" y="1193800"/>
                  <a:pt x="414176" y="1193925"/>
                  <a:pt x="426720" y="1203960"/>
                </a:cubicBezTo>
                <a:cubicBezTo>
                  <a:pt x="441023" y="1215402"/>
                  <a:pt x="449761" y="1232942"/>
                  <a:pt x="457200" y="1249680"/>
                </a:cubicBezTo>
                <a:cubicBezTo>
                  <a:pt x="470249" y="1279040"/>
                  <a:pt x="477520" y="1310640"/>
                  <a:pt x="487680" y="1341120"/>
                </a:cubicBezTo>
                <a:cubicBezTo>
                  <a:pt x="509544" y="1406711"/>
                  <a:pt x="499024" y="1371255"/>
                  <a:pt x="518160" y="1447800"/>
                </a:cubicBezTo>
                <a:cubicBezTo>
                  <a:pt x="513080" y="1473200"/>
                  <a:pt x="507554" y="1498515"/>
                  <a:pt x="502920" y="1524000"/>
                </a:cubicBezTo>
                <a:cubicBezTo>
                  <a:pt x="497392" y="1554402"/>
                  <a:pt x="493740" y="1585140"/>
                  <a:pt x="487680" y="1615440"/>
                </a:cubicBezTo>
                <a:cubicBezTo>
                  <a:pt x="483572" y="1635979"/>
                  <a:pt x="476984" y="1655953"/>
                  <a:pt x="472440" y="1676400"/>
                </a:cubicBezTo>
                <a:cubicBezTo>
                  <a:pt x="456727" y="1747110"/>
                  <a:pt x="460544" y="1748518"/>
                  <a:pt x="441960" y="1813560"/>
                </a:cubicBezTo>
                <a:cubicBezTo>
                  <a:pt x="437547" y="1829006"/>
                  <a:pt x="431133" y="1843834"/>
                  <a:pt x="426720" y="1859280"/>
                </a:cubicBezTo>
                <a:cubicBezTo>
                  <a:pt x="380655" y="2020507"/>
                  <a:pt x="453434" y="1794379"/>
                  <a:pt x="381000" y="2011680"/>
                </a:cubicBezTo>
                <a:cubicBezTo>
                  <a:pt x="375920" y="2026920"/>
                  <a:pt x="374671" y="2044034"/>
                  <a:pt x="365760" y="2057400"/>
                </a:cubicBezTo>
                <a:lnTo>
                  <a:pt x="243840" y="2240280"/>
                </a:lnTo>
                <a:lnTo>
                  <a:pt x="213360" y="2286000"/>
                </a:lnTo>
                <a:cubicBezTo>
                  <a:pt x="203200" y="2301240"/>
                  <a:pt x="188672" y="2314344"/>
                  <a:pt x="182880" y="2331720"/>
                </a:cubicBezTo>
                <a:cubicBezTo>
                  <a:pt x="163634" y="2389458"/>
                  <a:pt x="115737" y="2539114"/>
                  <a:pt x="91440" y="2575560"/>
                </a:cubicBezTo>
                <a:cubicBezTo>
                  <a:pt x="71120" y="2606040"/>
                  <a:pt x="42064" y="2632247"/>
                  <a:pt x="30480" y="2667000"/>
                </a:cubicBezTo>
                <a:cubicBezTo>
                  <a:pt x="11648" y="2723496"/>
                  <a:pt x="22424" y="2698352"/>
                  <a:pt x="0" y="2743200"/>
                </a:cubicBezTo>
              </a:path>
            </a:pathLst>
          </a:custGeom>
          <a:noFill/>
          <a:ln w="28575">
            <a:solidFill>
              <a:schemeClr val="accent3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CCF5DC-78E3-F26E-FC6E-6927529A941D}"/>
              </a:ext>
            </a:extLst>
          </p:cNvPr>
          <p:cNvSpPr txBox="1"/>
          <p:nvPr/>
        </p:nvSpPr>
        <p:spPr>
          <a:xfrm>
            <a:off x="11147699" y="356475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accent3"/>
                </a:solidFill>
                <a:latin typeface="18 VAG Rounded Light   02390" pitchFamily="2" charset="0"/>
              </a:rPr>
              <a:t>+4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29E0F0E-3093-9F89-7FE4-605D5967FA3B}"/>
              </a:ext>
            </a:extLst>
          </p:cNvPr>
          <p:cNvSpPr txBox="1"/>
          <p:nvPr/>
        </p:nvSpPr>
        <p:spPr>
          <a:xfrm>
            <a:off x="8950962" y="915061"/>
            <a:ext cx="3007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accent2"/>
                </a:solidFill>
                <a:latin typeface="18 VAG Rounded Light   02390" pitchFamily="2" charset="0"/>
              </a:rPr>
              <a:t>Registers before execution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1E02215-77A4-BCB8-7527-364D07ABEE7D}"/>
              </a:ext>
            </a:extLst>
          </p:cNvPr>
          <p:cNvGrpSpPr/>
          <p:nvPr/>
        </p:nvGrpSpPr>
        <p:grpSpPr>
          <a:xfrm>
            <a:off x="2349933" y="2422566"/>
            <a:ext cx="417014" cy="771896"/>
            <a:chOff x="2349933" y="2422566"/>
            <a:chExt cx="417014" cy="771896"/>
          </a:xfrm>
        </p:grpSpPr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ED791658-39A9-2E53-7308-B08994829ACB}"/>
                </a:ext>
              </a:extLst>
            </p:cNvPr>
            <p:cNvSpPr/>
            <p:nvPr/>
          </p:nvSpPr>
          <p:spPr>
            <a:xfrm>
              <a:off x="2349933" y="2778826"/>
              <a:ext cx="25132" cy="415636"/>
            </a:xfrm>
            <a:custGeom>
              <a:avLst/>
              <a:gdLst>
                <a:gd name="connsiteX0" fmla="*/ 25132 w 25132"/>
                <a:gd name="connsiteY0" fmla="*/ 415636 h 415636"/>
                <a:gd name="connsiteX1" fmla="*/ 13257 w 25132"/>
                <a:gd name="connsiteY1" fmla="*/ 332509 h 415636"/>
                <a:gd name="connsiteX2" fmla="*/ 1381 w 25132"/>
                <a:gd name="connsiteY2" fmla="*/ 261257 h 415636"/>
                <a:gd name="connsiteX3" fmla="*/ 1381 w 25132"/>
                <a:gd name="connsiteY3" fmla="*/ 0 h 41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32" h="415636">
                  <a:moveTo>
                    <a:pt x="25132" y="415636"/>
                  </a:moveTo>
                  <a:cubicBezTo>
                    <a:pt x="21174" y="387927"/>
                    <a:pt x="17513" y="360174"/>
                    <a:pt x="13257" y="332509"/>
                  </a:cubicBezTo>
                  <a:cubicBezTo>
                    <a:pt x="9596" y="308711"/>
                    <a:pt x="2240" y="285320"/>
                    <a:pt x="1381" y="261257"/>
                  </a:cubicBezTo>
                  <a:cubicBezTo>
                    <a:pt x="-1727" y="174227"/>
                    <a:pt x="1381" y="87086"/>
                    <a:pt x="1381" y="0"/>
                  </a:cubicBezTo>
                </a:path>
              </a:pathLst>
            </a:custGeom>
            <a:noFill/>
            <a:ln w="28575"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1A7665EE-ABC9-5FFC-D3E9-A8BDDAC8A9E2}"/>
                </a:ext>
              </a:extLst>
            </p:cNvPr>
            <p:cNvSpPr/>
            <p:nvPr/>
          </p:nvSpPr>
          <p:spPr>
            <a:xfrm>
              <a:off x="2742077" y="2422566"/>
              <a:ext cx="24870" cy="760021"/>
            </a:xfrm>
            <a:custGeom>
              <a:avLst/>
              <a:gdLst>
                <a:gd name="connsiteX0" fmla="*/ 24870 w 24870"/>
                <a:gd name="connsiteY0" fmla="*/ 0 h 760021"/>
                <a:gd name="connsiteX1" fmla="*/ 1120 w 24870"/>
                <a:gd name="connsiteY1" fmla="*/ 760021 h 760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870" h="760021">
                  <a:moveTo>
                    <a:pt x="24870" y="0"/>
                  </a:moveTo>
                  <a:cubicBezTo>
                    <a:pt x="-7832" y="490549"/>
                    <a:pt x="1120" y="237243"/>
                    <a:pt x="1120" y="760021"/>
                  </a:cubicBezTo>
                </a:path>
              </a:pathLst>
            </a:custGeom>
            <a:noFill/>
            <a:ln w="28575"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233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 animBg="1"/>
      <p:bldP spid="21" grpId="0"/>
      <p:bldP spid="22" grpId="0" animBg="1"/>
      <p:bldP spid="26" grpId="0" animBg="1"/>
      <p:bldP spid="32" grpId="0" animBg="1"/>
      <p:bldP spid="35" grpId="0"/>
      <p:bldP spid="36" grpId="0" animBg="1"/>
      <p:bldP spid="37" grpId="0"/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B854DB-3242-F951-7AA4-93ED09226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Branches Update PC to ”Jump”</a:t>
            </a:r>
          </a:p>
        </p:txBody>
      </p:sp>
      <p:graphicFrame>
        <p:nvGraphicFramePr>
          <p:cNvPr id="2" name="Table 9">
            <a:extLst>
              <a:ext uri="{FF2B5EF4-FFF2-40B4-BE49-F238E27FC236}">
                <a16:creationId xmlns:a16="http://schemas.microsoft.com/office/drawing/2014/main" id="{B6A09114-EB7C-7EC1-5082-75EE33827E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312625"/>
              </p:ext>
            </p:extLst>
          </p:nvPr>
        </p:nvGraphicFramePr>
        <p:xfrm>
          <a:off x="332509" y="1377428"/>
          <a:ext cx="3640401" cy="1539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491599937"/>
                    </a:ext>
                  </a:extLst>
                </a:gridCol>
                <a:gridCol w="801248">
                  <a:extLst>
                    <a:ext uri="{9D8B030D-6E8A-4147-A177-3AD203B41FA5}">
                      <a16:colId xmlns:a16="http://schemas.microsoft.com/office/drawing/2014/main" val="521244513"/>
                    </a:ext>
                  </a:extLst>
                </a:gridCol>
                <a:gridCol w="2153353">
                  <a:extLst>
                    <a:ext uri="{9D8B030D-6E8A-4147-A177-3AD203B41FA5}">
                      <a16:colId xmlns:a16="http://schemas.microsoft.com/office/drawing/2014/main" val="4089413441"/>
                    </a:ext>
                  </a:extLst>
                </a:gridCol>
              </a:tblGrid>
              <a:tr h="184178">
                <a:tc>
                  <a:txBody>
                    <a:bodyPr/>
                    <a:lstStyle/>
                    <a:p>
                      <a:pPr algn="r" fontAlgn="t">
                        <a:lnSpc>
                          <a:spcPct val="85000"/>
                        </a:lnSpc>
                      </a:pPr>
                      <a:r>
                        <a:rPr lang="en-US" sz="1600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0x0c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5000"/>
                        </a:lnSpc>
                      </a:pP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Loop: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85000"/>
                        </a:lnSpc>
                      </a:pPr>
                      <a:r>
                        <a:rPr lang="en-US" sz="1600" b="1" i="0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beq</a:t>
                      </a:r>
                      <a:r>
                        <a:rPr lang="en-US" sz="1600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x19,x10,End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3512650"/>
                  </a:ext>
                </a:extLst>
              </a:tr>
              <a:tr h="184178">
                <a:tc>
                  <a:txBody>
                    <a:bodyPr/>
                    <a:lstStyle/>
                    <a:p>
                      <a:pPr algn="r" fontAlgn="t">
                        <a:lnSpc>
                          <a:spcPct val="85000"/>
                        </a:lnSpc>
                      </a:pPr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0x10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5000"/>
                        </a:lnSpc>
                      </a:pPr>
                      <a:endParaRPr lang="en-US" sz="16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85000"/>
                        </a:lnSpc>
                      </a:pPr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 x18 x18,x10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8456703"/>
                  </a:ext>
                </a:extLst>
              </a:tr>
              <a:tr h="184178">
                <a:tc>
                  <a:txBody>
                    <a:bodyPr/>
                    <a:lstStyle/>
                    <a:p>
                      <a:pPr algn="r" fontAlgn="t">
                        <a:lnSpc>
                          <a:spcPct val="85000"/>
                        </a:lnSpc>
                      </a:pPr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0x14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5000"/>
                        </a:lnSpc>
                      </a:pPr>
                      <a:endParaRPr lang="en-US" sz="16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85000"/>
                        </a:lnSpc>
                      </a:pPr>
                      <a:r>
                        <a:rPr lang="en-US" sz="1600" b="1" i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addi</a:t>
                      </a:r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x19,x19,-1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9927052"/>
                  </a:ext>
                </a:extLst>
              </a:tr>
              <a:tr h="184178">
                <a:tc>
                  <a:txBody>
                    <a:bodyPr/>
                    <a:lstStyle/>
                    <a:p>
                      <a:pPr algn="r" fontAlgn="t">
                        <a:lnSpc>
                          <a:spcPct val="85000"/>
                        </a:lnSpc>
                      </a:pPr>
                      <a:r>
                        <a:rPr lang="en-US" sz="1600" b="1" i="0" dirty="0">
                          <a:solidFill>
                            <a:schemeClr val="accent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0x18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5000"/>
                        </a:lnSpc>
                      </a:pPr>
                      <a:endParaRPr lang="en-US" sz="16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85000"/>
                        </a:lnSpc>
                      </a:pPr>
                      <a:r>
                        <a:rPr lang="en-US" sz="1600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 Loop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892227"/>
                  </a:ext>
                </a:extLst>
              </a:tr>
              <a:tr h="184178">
                <a:tc>
                  <a:txBody>
                    <a:bodyPr/>
                    <a:lstStyle/>
                    <a:p>
                      <a:pPr algn="r">
                        <a:lnSpc>
                          <a:spcPct val="85000"/>
                        </a:lnSpc>
                      </a:pPr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0x1c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5000"/>
                        </a:lnSpc>
                      </a:pPr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End: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…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6057325"/>
                  </a:ext>
                </a:extLst>
              </a:tr>
            </a:tbl>
          </a:graphicData>
        </a:graphic>
      </p:graphicFrame>
      <p:sp>
        <p:nvSpPr>
          <p:cNvPr id="10" name="Right Arrow 9">
            <a:extLst>
              <a:ext uri="{FF2B5EF4-FFF2-40B4-BE49-F238E27FC236}">
                <a16:creationId xmlns:a16="http://schemas.microsoft.com/office/drawing/2014/main" id="{98E76846-9AA6-BFEE-353C-F4B00DF79A56}"/>
              </a:ext>
            </a:extLst>
          </p:cNvPr>
          <p:cNvSpPr/>
          <p:nvPr/>
        </p:nvSpPr>
        <p:spPr>
          <a:xfrm>
            <a:off x="134250" y="2255153"/>
            <a:ext cx="216084" cy="369332"/>
          </a:xfrm>
          <a:prstGeom prst="rightArrow">
            <a:avLst/>
          </a:prstGeom>
          <a:solidFill>
            <a:schemeClr val="accent3"/>
          </a:solidFill>
          <a:ln w="28575">
            <a:noFill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06312E8-721F-82A3-E4B1-2FE203040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148" y="1"/>
            <a:ext cx="1524852" cy="99752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A2D02D2-7F24-7D9F-3A7E-CF04F28EC04A}"/>
              </a:ext>
            </a:extLst>
          </p:cNvPr>
          <p:cNvSpPr/>
          <p:nvPr/>
        </p:nvSpPr>
        <p:spPr>
          <a:xfrm>
            <a:off x="3485367" y="2349076"/>
            <a:ext cx="2194559" cy="1315907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RegFile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x10</a:t>
            </a:r>
          </a:p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x18</a:t>
            </a:r>
          </a:p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x19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9256A8D1-72B4-E6EB-95F3-70B98CBCB8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411305"/>
              </p:ext>
            </p:extLst>
          </p:nvPr>
        </p:nvGraphicFramePr>
        <p:xfrm>
          <a:off x="3980925" y="2660286"/>
          <a:ext cx="1699001" cy="10046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99001">
                  <a:extLst>
                    <a:ext uri="{9D8B030D-6E8A-4147-A177-3AD203B41FA5}">
                      <a16:colId xmlns:a16="http://schemas.microsoft.com/office/drawing/2014/main" val="1503512055"/>
                    </a:ext>
                  </a:extLst>
                </a:gridCol>
              </a:tblGrid>
              <a:tr h="282143">
                <a:tc>
                  <a:txBody>
                    <a:bodyPr/>
                    <a:lstStyle/>
                    <a:p>
                      <a:pPr algn="ctr" fontAlgn="t">
                        <a:lnSpc>
                          <a:spcPct val="85000"/>
                        </a:lnSpc>
                      </a:pPr>
                      <a:r>
                        <a:rPr lang="en-US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0000 0001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8916981"/>
                  </a:ext>
                </a:extLst>
              </a:tr>
              <a:tr h="282143">
                <a:tc>
                  <a:txBody>
                    <a:bodyPr/>
                    <a:lstStyle/>
                    <a:p>
                      <a:pPr algn="ctr" fontAlgn="t">
                        <a:lnSpc>
                          <a:spcPct val="85000"/>
                        </a:lnSpc>
                      </a:pPr>
                      <a:r>
                        <a:rPr lang="en-US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0000 0001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386762"/>
                  </a:ext>
                </a:extLst>
              </a:tr>
              <a:tr h="282143">
                <a:tc>
                  <a:txBody>
                    <a:bodyPr/>
                    <a:lstStyle/>
                    <a:p>
                      <a:pPr algn="ctr" fontAlgn="t">
                        <a:lnSpc>
                          <a:spcPct val="85000"/>
                        </a:lnSpc>
                      </a:pPr>
                      <a:r>
                        <a:rPr lang="en-US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0000 0001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732874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454BBC8A-3E7B-15C1-73B7-9AE7876237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519470"/>
              </p:ext>
            </p:extLst>
          </p:nvPr>
        </p:nvGraphicFramePr>
        <p:xfrm>
          <a:off x="3980925" y="1886295"/>
          <a:ext cx="1699001" cy="3348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99001">
                  <a:extLst>
                    <a:ext uri="{9D8B030D-6E8A-4147-A177-3AD203B41FA5}">
                      <a16:colId xmlns:a16="http://schemas.microsoft.com/office/drawing/2014/main" val="1756290263"/>
                    </a:ext>
                  </a:extLst>
                </a:gridCol>
              </a:tblGrid>
              <a:tr h="282143">
                <a:tc>
                  <a:txBody>
                    <a:bodyPr/>
                    <a:lstStyle/>
                    <a:p>
                      <a:pPr algn="ctr" fontAlgn="t">
                        <a:lnSpc>
                          <a:spcPct val="85000"/>
                        </a:lnSpc>
                      </a:pPr>
                      <a:r>
                        <a:rPr lang="en-US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 </a:t>
                      </a:r>
                      <a:r>
                        <a:rPr lang="en-US" b="1" i="0" dirty="0">
                          <a:solidFill>
                            <a:schemeClr val="accent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0018</a:t>
                      </a:r>
                    </a:p>
                  </a:txBody>
                  <a:tcPr anchor="b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474723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558FEA9F-787B-9A62-FE52-49D00F6E509D}"/>
              </a:ext>
            </a:extLst>
          </p:cNvPr>
          <p:cNvSpPr txBox="1"/>
          <p:nvPr/>
        </p:nvSpPr>
        <p:spPr>
          <a:xfrm>
            <a:off x="3980925" y="1540652"/>
            <a:ext cx="167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1"/>
                </a:solidFill>
                <a:latin typeface="18 VAG Rounded Light   02390" pitchFamily="2" charset="0"/>
              </a:rPr>
              <a:t>PC</a:t>
            </a:r>
          </a:p>
        </p:txBody>
      </p:sp>
      <p:graphicFrame>
        <p:nvGraphicFramePr>
          <p:cNvPr id="26" name="Table 9">
            <a:extLst>
              <a:ext uri="{FF2B5EF4-FFF2-40B4-BE49-F238E27FC236}">
                <a16:creationId xmlns:a16="http://schemas.microsoft.com/office/drawing/2014/main" id="{78E1271A-331D-EB15-DCF7-ADEA26985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683132"/>
              </p:ext>
            </p:extLst>
          </p:nvPr>
        </p:nvGraphicFramePr>
        <p:xfrm>
          <a:off x="344384" y="4151746"/>
          <a:ext cx="3641571" cy="1539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6970">
                  <a:extLst>
                    <a:ext uri="{9D8B030D-6E8A-4147-A177-3AD203B41FA5}">
                      <a16:colId xmlns:a16="http://schemas.microsoft.com/office/drawing/2014/main" val="491599937"/>
                    </a:ext>
                  </a:extLst>
                </a:gridCol>
                <a:gridCol w="801248">
                  <a:extLst>
                    <a:ext uri="{9D8B030D-6E8A-4147-A177-3AD203B41FA5}">
                      <a16:colId xmlns:a16="http://schemas.microsoft.com/office/drawing/2014/main" val="521244513"/>
                    </a:ext>
                  </a:extLst>
                </a:gridCol>
                <a:gridCol w="2153353">
                  <a:extLst>
                    <a:ext uri="{9D8B030D-6E8A-4147-A177-3AD203B41FA5}">
                      <a16:colId xmlns:a16="http://schemas.microsoft.com/office/drawing/2014/main" val="4089413441"/>
                    </a:ext>
                  </a:extLst>
                </a:gridCol>
              </a:tblGrid>
              <a:tr h="184178">
                <a:tc>
                  <a:txBody>
                    <a:bodyPr/>
                    <a:lstStyle/>
                    <a:p>
                      <a:pPr algn="r" fontAlgn="t">
                        <a:lnSpc>
                          <a:spcPct val="85000"/>
                        </a:lnSpc>
                      </a:pPr>
                      <a:r>
                        <a:rPr lang="en-US" sz="1600" b="1" i="0" dirty="0">
                          <a:solidFill>
                            <a:schemeClr val="accent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0x0c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5000"/>
                        </a:lnSpc>
                      </a:pP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Loop: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85000"/>
                        </a:lnSpc>
                      </a:pPr>
                      <a:r>
                        <a:rPr lang="en-US" sz="1600" b="1" i="0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beq</a:t>
                      </a:r>
                      <a:r>
                        <a:rPr lang="en-US" sz="1600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x19,x10,End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3512650"/>
                  </a:ext>
                </a:extLst>
              </a:tr>
              <a:tr h="184178">
                <a:tc>
                  <a:txBody>
                    <a:bodyPr/>
                    <a:lstStyle/>
                    <a:p>
                      <a:pPr algn="r" fontAlgn="t">
                        <a:lnSpc>
                          <a:spcPct val="85000"/>
                        </a:lnSpc>
                      </a:pPr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0x10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5000"/>
                        </a:lnSpc>
                      </a:pPr>
                      <a:endParaRPr lang="en-US" sz="16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85000"/>
                        </a:lnSpc>
                      </a:pPr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 x18,x18,x10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8456703"/>
                  </a:ext>
                </a:extLst>
              </a:tr>
              <a:tr h="184178">
                <a:tc>
                  <a:txBody>
                    <a:bodyPr/>
                    <a:lstStyle/>
                    <a:p>
                      <a:pPr algn="r" fontAlgn="t">
                        <a:lnSpc>
                          <a:spcPct val="85000"/>
                        </a:lnSpc>
                      </a:pPr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0x14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5000"/>
                        </a:lnSpc>
                      </a:pPr>
                      <a:endParaRPr lang="en-US" sz="16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85000"/>
                        </a:lnSpc>
                      </a:pPr>
                      <a:r>
                        <a:rPr lang="en-US" sz="1600" b="1" i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addi</a:t>
                      </a:r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x19,x19,-1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9927052"/>
                  </a:ext>
                </a:extLst>
              </a:tr>
              <a:tr h="184178">
                <a:tc>
                  <a:txBody>
                    <a:bodyPr/>
                    <a:lstStyle/>
                    <a:p>
                      <a:pPr algn="r" fontAlgn="t">
                        <a:lnSpc>
                          <a:spcPct val="85000"/>
                        </a:lnSpc>
                      </a:pPr>
                      <a:r>
                        <a:rPr lang="en-US" sz="1600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0x18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5000"/>
                        </a:lnSpc>
                      </a:pPr>
                      <a:endParaRPr lang="en-US" sz="16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85000"/>
                        </a:lnSpc>
                      </a:pPr>
                      <a:r>
                        <a:rPr lang="en-US" sz="1600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 Loop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892227"/>
                  </a:ext>
                </a:extLst>
              </a:tr>
              <a:tr h="184178">
                <a:tc>
                  <a:txBody>
                    <a:bodyPr/>
                    <a:lstStyle/>
                    <a:p>
                      <a:pPr algn="r">
                        <a:lnSpc>
                          <a:spcPct val="85000"/>
                        </a:lnSpc>
                      </a:pPr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0x1c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5000"/>
                        </a:lnSpc>
                      </a:pPr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End: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…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6057325"/>
                  </a:ext>
                </a:extLst>
              </a:tr>
            </a:tbl>
          </a:graphicData>
        </a:graphic>
      </p:graphicFrame>
      <p:sp>
        <p:nvSpPr>
          <p:cNvPr id="27" name="Right Arrow 26">
            <a:extLst>
              <a:ext uri="{FF2B5EF4-FFF2-40B4-BE49-F238E27FC236}">
                <a16:creationId xmlns:a16="http://schemas.microsoft.com/office/drawing/2014/main" id="{1B0BF0C8-F8DE-D69F-4A2C-B4BC7D986B0F}"/>
              </a:ext>
            </a:extLst>
          </p:cNvPr>
          <p:cNvSpPr/>
          <p:nvPr/>
        </p:nvSpPr>
        <p:spPr>
          <a:xfrm>
            <a:off x="134250" y="4111702"/>
            <a:ext cx="216084" cy="369332"/>
          </a:xfrm>
          <a:prstGeom prst="rightArrow">
            <a:avLst/>
          </a:prstGeom>
          <a:solidFill>
            <a:schemeClr val="accent3"/>
          </a:solidFill>
          <a:ln w="28575">
            <a:noFill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CFAFEAA-DFF6-5408-0280-0E7E86E19794}"/>
              </a:ext>
            </a:extLst>
          </p:cNvPr>
          <p:cNvSpPr/>
          <p:nvPr/>
        </p:nvSpPr>
        <p:spPr>
          <a:xfrm>
            <a:off x="3485367" y="5159022"/>
            <a:ext cx="2194559" cy="1315907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RegFile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x10</a:t>
            </a:r>
          </a:p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x18</a:t>
            </a:r>
          </a:p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x19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087B4E11-CB84-1156-FC80-237C87E257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717971"/>
              </p:ext>
            </p:extLst>
          </p:nvPr>
        </p:nvGraphicFramePr>
        <p:xfrm>
          <a:off x="3980925" y="5470232"/>
          <a:ext cx="1699001" cy="10046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99001">
                  <a:extLst>
                    <a:ext uri="{9D8B030D-6E8A-4147-A177-3AD203B41FA5}">
                      <a16:colId xmlns:a16="http://schemas.microsoft.com/office/drawing/2014/main" val="1503512055"/>
                    </a:ext>
                  </a:extLst>
                </a:gridCol>
              </a:tblGrid>
              <a:tr h="282143">
                <a:tc>
                  <a:txBody>
                    <a:bodyPr/>
                    <a:lstStyle/>
                    <a:p>
                      <a:pPr algn="ctr" fontAlgn="t">
                        <a:lnSpc>
                          <a:spcPct val="85000"/>
                        </a:lnSpc>
                      </a:pPr>
                      <a:r>
                        <a:rPr lang="en-US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0000 0001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8916981"/>
                  </a:ext>
                </a:extLst>
              </a:tr>
              <a:tr h="282143">
                <a:tc>
                  <a:txBody>
                    <a:bodyPr/>
                    <a:lstStyle/>
                    <a:p>
                      <a:pPr algn="ctr" fontAlgn="t">
                        <a:lnSpc>
                          <a:spcPct val="85000"/>
                        </a:lnSpc>
                      </a:pPr>
                      <a:r>
                        <a:rPr lang="en-US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0000 0001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386762"/>
                  </a:ext>
                </a:extLst>
              </a:tr>
              <a:tr h="282143">
                <a:tc>
                  <a:txBody>
                    <a:bodyPr/>
                    <a:lstStyle/>
                    <a:p>
                      <a:pPr algn="ctr" fontAlgn="t">
                        <a:lnSpc>
                          <a:spcPct val="85000"/>
                        </a:lnSpc>
                      </a:pPr>
                      <a:r>
                        <a:rPr lang="en-US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0000 0001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732874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7F599F55-65B9-C053-CDF0-095CEC8C03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726902"/>
              </p:ext>
            </p:extLst>
          </p:nvPr>
        </p:nvGraphicFramePr>
        <p:xfrm>
          <a:off x="3980925" y="4696241"/>
          <a:ext cx="1699001" cy="3348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99001">
                  <a:extLst>
                    <a:ext uri="{9D8B030D-6E8A-4147-A177-3AD203B41FA5}">
                      <a16:colId xmlns:a16="http://schemas.microsoft.com/office/drawing/2014/main" val="1756290263"/>
                    </a:ext>
                  </a:extLst>
                </a:gridCol>
              </a:tblGrid>
              <a:tr h="282143">
                <a:tc>
                  <a:txBody>
                    <a:bodyPr/>
                    <a:lstStyle/>
                    <a:p>
                      <a:pPr algn="ctr" fontAlgn="t">
                        <a:lnSpc>
                          <a:spcPct val="85000"/>
                        </a:lnSpc>
                      </a:pPr>
                      <a:r>
                        <a:rPr lang="en-US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 </a:t>
                      </a:r>
                      <a:r>
                        <a:rPr lang="en-US" b="1" i="0" dirty="0">
                          <a:solidFill>
                            <a:schemeClr val="accent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000c</a:t>
                      </a:r>
                    </a:p>
                  </a:txBody>
                  <a:tcPr anchor="b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4747231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E7A5A529-FDF5-14D8-7795-2FBC33C22ACE}"/>
              </a:ext>
            </a:extLst>
          </p:cNvPr>
          <p:cNvSpPr txBox="1"/>
          <p:nvPr/>
        </p:nvSpPr>
        <p:spPr>
          <a:xfrm>
            <a:off x="3980925" y="4350598"/>
            <a:ext cx="167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1"/>
                </a:solidFill>
                <a:latin typeface="18 VAG Rounded Light   02390" pitchFamily="2" charset="0"/>
              </a:rPr>
              <a:t>PC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AC13219-1EBC-3B03-1E0B-E42B4D1462E5}"/>
              </a:ext>
            </a:extLst>
          </p:cNvPr>
          <p:cNvGrpSpPr/>
          <p:nvPr/>
        </p:nvGrpSpPr>
        <p:grpSpPr>
          <a:xfrm>
            <a:off x="220721" y="4276116"/>
            <a:ext cx="216085" cy="988956"/>
            <a:chOff x="220721" y="4276116"/>
            <a:chExt cx="216085" cy="988956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6A09540C-9F60-1E44-9EC3-DC554CB85CAA}"/>
                </a:ext>
              </a:extLst>
            </p:cNvPr>
            <p:cNvSpPr/>
            <p:nvPr/>
          </p:nvSpPr>
          <p:spPr>
            <a:xfrm>
              <a:off x="220721" y="4929792"/>
              <a:ext cx="216085" cy="335280"/>
            </a:xfrm>
            <a:custGeom>
              <a:avLst/>
              <a:gdLst>
                <a:gd name="connsiteX0" fmla="*/ 350520 w 350520"/>
                <a:gd name="connsiteY0" fmla="*/ 320040 h 335280"/>
                <a:gd name="connsiteX1" fmla="*/ 259080 w 350520"/>
                <a:gd name="connsiteY1" fmla="*/ 335280 h 335280"/>
                <a:gd name="connsiteX2" fmla="*/ 167640 w 350520"/>
                <a:gd name="connsiteY2" fmla="*/ 320040 h 335280"/>
                <a:gd name="connsiteX3" fmla="*/ 30480 w 350520"/>
                <a:gd name="connsiteY3" fmla="*/ 243840 h 335280"/>
                <a:gd name="connsiteX4" fmla="*/ 0 w 350520"/>
                <a:gd name="connsiteY4" fmla="*/ 198120 h 335280"/>
                <a:gd name="connsiteX5" fmla="*/ 76200 w 350520"/>
                <a:gd name="connsiteY5" fmla="*/ 76200 h 335280"/>
                <a:gd name="connsiteX6" fmla="*/ 167640 w 350520"/>
                <a:gd name="connsiteY6" fmla="*/ 45720 h 335280"/>
                <a:gd name="connsiteX7" fmla="*/ 259080 w 350520"/>
                <a:gd name="connsiteY7" fmla="*/ 15240 h 335280"/>
                <a:gd name="connsiteX8" fmla="*/ 304800 w 350520"/>
                <a:gd name="connsiteY8" fmla="*/ 0 h 335280"/>
                <a:gd name="connsiteX9" fmla="*/ 350520 w 350520"/>
                <a:gd name="connsiteY9" fmla="*/ 15240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0520" h="335280">
                  <a:moveTo>
                    <a:pt x="350520" y="320040"/>
                  </a:moveTo>
                  <a:cubicBezTo>
                    <a:pt x="320040" y="325120"/>
                    <a:pt x="289980" y="335280"/>
                    <a:pt x="259080" y="335280"/>
                  </a:cubicBezTo>
                  <a:cubicBezTo>
                    <a:pt x="228180" y="335280"/>
                    <a:pt x="197237" y="328919"/>
                    <a:pt x="167640" y="320040"/>
                  </a:cubicBezTo>
                  <a:cubicBezTo>
                    <a:pt x="138489" y="311295"/>
                    <a:pt x="50144" y="255638"/>
                    <a:pt x="30480" y="243840"/>
                  </a:cubicBezTo>
                  <a:cubicBezTo>
                    <a:pt x="20320" y="228600"/>
                    <a:pt x="0" y="216436"/>
                    <a:pt x="0" y="198120"/>
                  </a:cubicBezTo>
                  <a:cubicBezTo>
                    <a:pt x="0" y="159994"/>
                    <a:pt x="41455" y="95503"/>
                    <a:pt x="76200" y="76200"/>
                  </a:cubicBezTo>
                  <a:cubicBezTo>
                    <a:pt x="104286" y="60597"/>
                    <a:pt x="137160" y="55880"/>
                    <a:pt x="167640" y="45720"/>
                  </a:cubicBezTo>
                  <a:lnTo>
                    <a:pt x="259080" y="15240"/>
                  </a:lnTo>
                  <a:lnTo>
                    <a:pt x="304800" y="0"/>
                  </a:lnTo>
                  <a:lnTo>
                    <a:pt x="350520" y="15240"/>
                  </a:lnTo>
                </a:path>
              </a:pathLst>
            </a:custGeom>
            <a:noFill/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9CF604C5-EABB-11D3-093F-1820BAFD096B}"/>
                </a:ext>
              </a:extLst>
            </p:cNvPr>
            <p:cNvSpPr/>
            <p:nvPr/>
          </p:nvSpPr>
          <p:spPr>
            <a:xfrm>
              <a:off x="220721" y="4579272"/>
              <a:ext cx="216085" cy="335280"/>
            </a:xfrm>
            <a:custGeom>
              <a:avLst/>
              <a:gdLst>
                <a:gd name="connsiteX0" fmla="*/ 350520 w 350520"/>
                <a:gd name="connsiteY0" fmla="*/ 320040 h 335280"/>
                <a:gd name="connsiteX1" fmla="*/ 259080 w 350520"/>
                <a:gd name="connsiteY1" fmla="*/ 335280 h 335280"/>
                <a:gd name="connsiteX2" fmla="*/ 167640 w 350520"/>
                <a:gd name="connsiteY2" fmla="*/ 320040 h 335280"/>
                <a:gd name="connsiteX3" fmla="*/ 30480 w 350520"/>
                <a:gd name="connsiteY3" fmla="*/ 243840 h 335280"/>
                <a:gd name="connsiteX4" fmla="*/ 0 w 350520"/>
                <a:gd name="connsiteY4" fmla="*/ 198120 h 335280"/>
                <a:gd name="connsiteX5" fmla="*/ 76200 w 350520"/>
                <a:gd name="connsiteY5" fmla="*/ 76200 h 335280"/>
                <a:gd name="connsiteX6" fmla="*/ 167640 w 350520"/>
                <a:gd name="connsiteY6" fmla="*/ 45720 h 335280"/>
                <a:gd name="connsiteX7" fmla="*/ 259080 w 350520"/>
                <a:gd name="connsiteY7" fmla="*/ 15240 h 335280"/>
                <a:gd name="connsiteX8" fmla="*/ 304800 w 350520"/>
                <a:gd name="connsiteY8" fmla="*/ 0 h 335280"/>
                <a:gd name="connsiteX9" fmla="*/ 350520 w 350520"/>
                <a:gd name="connsiteY9" fmla="*/ 15240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0520" h="335280">
                  <a:moveTo>
                    <a:pt x="350520" y="320040"/>
                  </a:moveTo>
                  <a:cubicBezTo>
                    <a:pt x="320040" y="325120"/>
                    <a:pt x="289980" y="335280"/>
                    <a:pt x="259080" y="335280"/>
                  </a:cubicBezTo>
                  <a:cubicBezTo>
                    <a:pt x="228180" y="335280"/>
                    <a:pt x="197237" y="328919"/>
                    <a:pt x="167640" y="320040"/>
                  </a:cubicBezTo>
                  <a:cubicBezTo>
                    <a:pt x="138489" y="311295"/>
                    <a:pt x="50144" y="255638"/>
                    <a:pt x="30480" y="243840"/>
                  </a:cubicBezTo>
                  <a:cubicBezTo>
                    <a:pt x="20320" y="228600"/>
                    <a:pt x="0" y="216436"/>
                    <a:pt x="0" y="198120"/>
                  </a:cubicBezTo>
                  <a:cubicBezTo>
                    <a:pt x="0" y="159994"/>
                    <a:pt x="41455" y="95503"/>
                    <a:pt x="76200" y="76200"/>
                  </a:cubicBezTo>
                  <a:cubicBezTo>
                    <a:pt x="104286" y="60597"/>
                    <a:pt x="137160" y="55880"/>
                    <a:pt x="167640" y="45720"/>
                  </a:cubicBezTo>
                  <a:lnTo>
                    <a:pt x="259080" y="15240"/>
                  </a:lnTo>
                  <a:lnTo>
                    <a:pt x="304800" y="0"/>
                  </a:lnTo>
                  <a:lnTo>
                    <a:pt x="350520" y="15240"/>
                  </a:lnTo>
                </a:path>
              </a:pathLst>
            </a:custGeom>
            <a:noFill/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47E60627-A99D-6074-5AD9-537AC96D336D}"/>
                </a:ext>
              </a:extLst>
            </p:cNvPr>
            <p:cNvSpPr/>
            <p:nvPr/>
          </p:nvSpPr>
          <p:spPr>
            <a:xfrm>
              <a:off x="220721" y="4276116"/>
              <a:ext cx="216085" cy="335280"/>
            </a:xfrm>
            <a:custGeom>
              <a:avLst/>
              <a:gdLst>
                <a:gd name="connsiteX0" fmla="*/ 350520 w 350520"/>
                <a:gd name="connsiteY0" fmla="*/ 320040 h 335280"/>
                <a:gd name="connsiteX1" fmla="*/ 259080 w 350520"/>
                <a:gd name="connsiteY1" fmla="*/ 335280 h 335280"/>
                <a:gd name="connsiteX2" fmla="*/ 167640 w 350520"/>
                <a:gd name="connsiteY2" fmla="*/ 320040 h 335280"/>
                <a:gd name="connsiteX3" fmla="*/ 30480 w 350520"/>
                <a:gd name="connsiteY3" fmla="*/ 243840 h 335280"/>
                <a:gd name="connsiteX4" fmla="*/ 0 w 350520"/>
                <a:gd name="connsiteY4" fmla="*/ 198120 h 335280"/>
                <a:gd name="connsiteX5" fmla="*/ 76200 w 350520"/>
                <a:gd name="connsiteY5" fmla="*/ 76200 h 335280"/>
                <a:gd name="connsiteX6" fmla="*/ 167640 w 350520"/>
                <a:gd name="connsiteY6" fmla="*/ 45720 h 335280"/>
                <a:gd name="connsiteX7" fmla="*/ 259080 w 350520"/>
                <a:gd name="connsiteY7" fmla="*/ 15240 h 335280"/>
                <a:gd name="connsiteX8" fmla="*/ 304800 w 350520"/>
                <a:gd name="connsiteY8" fmla="*/ 0 h 335280"/>
                <a:gd name="connsiteX9" fmla="*/ 350520 w 350520"/>
                <a:gd name="connsiteY9" fmla="*/ 15240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0520" h="335280">
                  <a:moveTo>
                    <a:pt x="350520" y="320040"/>
                  </a:moveTo>
                  <a:cubicBezTo>
                    <a:pt x="320040" y="325120"/>
                    <a:pt x="289980" y="335280"/>
                    <a:pt x="259080" y="335280"/>
                  </a:cubicBezTo>
                  <a:cubicBezTo>
                    <a:pt x="228180" y="335280"/>
                    <a:pt x="197237" y="328919"/>
                    <a:pt x="167640" y="320040"/>
                  </a:cubicBezTo>
                  <a:cubicBezTo>
                    <a:pt x="138489" y="311295"/>
                    <a:pt x="50144" y="255638"/>
                    <a:pt x="30480" y="243840"/>
                  </a:cubicBezTo>
                  <a:cubicBezTo>
                    <a:pt x="20320" y="228600"/>
                    <a:pt x="0" y="216436"/>
                    <a:pt x="0" y="198120"/>
                  </a:cubicBezTo>
                  <a:cubicBezTo>
                    <a:pt x="0" y="159994"/>
                    <a:pt x="41455" y="95503"/>
                    <a:pt x="76200" y="76200"/>
                  </a:cubicBezTo>
                  <a:cubicBezTo>
                    <a:pt x="104286" y="60597"/>
                    <a:pt x="137160" y="55880"/>
                    <a:pt x="167640" y="45720"/>
                  </a:cubicBezTo>
                  <a:lnTo>
                    <a:pt x="259080" y="15240"/>
                  </a:lnTo>
                  <a:lnTo>
                    <a:pt x="304800" y="0"/>
                  </a:lnTo>
                  <a:lnTo>
                    <a:pt x="350520" y="15240"/>
                  </a:lnTo>
                </a:path>
              </a:pathLst>
            </a:custGeom>
            <a:noFill/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Freeform 38">
            <a:extLst>
              <a:ext uri="{FF2B5EF4-FFF2-40B4-BE49-F238E27FC236}">
                <a16:creationId xmlns:a16="http://schemas.microsoft.com/office/drawing/2014/main" id="{36D2D96E-77BE-3DA4-FF5A-76E58A079700}"/>
              </a:ext>
            </a:extLst>
          </p:cNvPr>
          <p:cNvSpPr/>
          <p:nvPr/>
        </p:nvSpPr>
        <p:spPr>
          <a:xfrm>
            <a:off x="5509955" y="1950720"/>
            <a:ext cx="408781" cy="2956560"/>
          </a:xfrm>
          <a:custGeom>
            <a:avLst/>
            <a:gdLst>
              <a:gd name="connsiteX0" fmla="*/ 30480 w 518160"/>
              <a:gd name="connsiteY0" fmla="*/ 0 h 2743200"/>
              <a:gd name="connsiteX1" fmla="*/ 121920 w 518160"/>
              <a:gd name="connsiteY1" fmla="*/ 60960 h 2743200"/>
              <a:gd name="connsiteX2" fmla="*/ 213360 w 518160"/>
              <a:gd name="connsiteY2" fmla="*/ 106680 h 2743200"/>
              <a:gd name="connsiteX3" fmla="*/ 259080 w 518160"/>
              <a:gd name="connsiteY3" fmla="*/ 167640 h 2743200"/>
              <a:gd name="connsiteX4" fmla="*/ 381000 w 518160"/>
              <a:gd name="connsiteY4" fmla="*/ 320040 h 2743200"/>
              <a:gd name="connsiteX5" fmla="*/ 426720 w 518160"/>
              <a:gd name="connsiteY5" fmla="*/ 457200 h 2743200"/>
              <a:gd name="connsiteX6" fmla="*/ 441960 w 518160"/>
              <a:gd name="connsiteY6" fmla="*/ 502920 h 2743200"/>
              <a:gd name="connsiteX7" fmla="*/ 457200 w 518160"/>
              <a:gd name="connsiteY7" fmla="*/ 548640 h 2743200"/>
              <a:gd name="connsiteX8" fmla="*/ 472440 w 518160"/>
              <a:gd name="connsiteY8" fmla="*/ 640080 h 2743200"/>
              <a:gd name="connsiteX9" fmla="*/ 472440 w 518160"/>
              <a:gd name="connsiteY9" fmla="*/ 1097280 h 2743200"/>
              <a:gd name="connsiteX10" fmla="*/ 457200 w 518160"/>
              <a:gd name="connsiteY10" fmla="*/ 1234440 h 2743200"/>
              <a:gd name="connsiteX11" fmla="*/ 441960 w 518160"/>
              <a:gd name="connsiteY11" fmla="*/ 1280160 h 2743200"/>
              <a:gd name="connsiteX12" fmla="*/ 396240 w 518160"/>
              <a:gd name="connsiteY12" fmla="*/ 1310640 h 2743200"/>
              <a:gd name="connsiteX13" fmla="*/ 335280 w 518160"/>
              <a:gd name="connsiteY13" fmla="*/ 1295400 h 2743200"/>
              <a:gd name="connsiteX14" fmla="*/ 335280 w 518160"/>
              <a:gd name="connsiteY14" fmla="*/ 1203960 h 2743200"/>
              <a:gd name="connsiteX15" fmla="*/ 381000 w 518160"/>
              <a:gd name="connsiteY15" fmla="*/ 1188720 h 2743200"/>
              <a:gd name="connsiteX16" fmla="*/ 426720 w 518160"/>
              <a:gd name="connsiteY16" fmla="*/ 1203960 h 2743200"/>
              <a:gd name="connsiteX17" fmla="*/ 457200 w 518160"/>
              <a:gd name="connsiteY17" fmla="*/ 1249680 h 2743200"/>
              <a:gd name="connsiteX18" fmla="*/ 487680 w 518160"/>
              <a:gd name="connsiteY18" fmla="*/ 1341120 h 2743200"/>
              <a:gd name="connsiteX19" fmla="*/ 518160 w 518160"/>
              <a:gd name="connsiteY19" fmla="*/ 1447800 h 2743200"/>
              <a:gd name="connsiteX20" fmla="*/ 502920 w 518160"/>
              <a:gd name="connsiteY20" fmla="*/ 1524000 h 2743200"/>
              <a:gd name="connsiteX21" fmla="*/ 487680 w 518160"/>
              <a:gd name="connsiteY21" fmla="*/ 1615440 h 2743200"/>
              <a:gd name="connsiteX22" fmla="*/ 472440 w 518160"/>
              <a:gd name="connsiteY22" fmla="*/ 1676400 h 2743200"/>
              <a:gd name="connsiteX23" fmla="*/ 441960 w 518160"/>
              <a:gd name="connsiteY23" fmla="*/ 1813560 h 2743200"/>
              <a:gd name="connsiteX24" fmla="*/ 426720 w 518160"/>
              <a:gd name="connsiteY24" fmla="*/ 1859280 h 2743200"/>
              <a:gd name="connsiteX25" fmla="*/ 381000 w 518160"/>
              <a:gd name="connsiteY25" fmla="*/ 2011680 h 2743200"/>
              <a:gd name="connsiteX26" fmla="*/ 365760 w 518160"/>
              <a:gd name="connsiteY26" fmla="*/ 2057400 h 2743200"/>
              <a:gd name="connsiteX27" fmla="*/ 243840 w 518160"/>
              <a:gd name="connsiteY27" fmla="*/ 2240280 h 2743200"/>
              <a:gd name="connsiteX28" fmla="*/ 213360 w 518160"/>
              <a:gd name="connsiteY28" fmla="*/ 2286000 h 2743200"/>
              <a:gd name="connsiteX29" fmla="*/ 182880 w 518160"/>
              <a:gd name="connsiteY29" fmla="*/ 2331720 h 2743200"/>
              <a:gd name="connsiteX30" fmla="*/ 91440 w 518160"/>
              <a:gd name="connsiteY30" fmla="*/ 2575560 h 2743200"/>
              <a:gd name="connsiteX31" fmla="*/ 30480 w 518160"/>
              <a:gd name="connsiteY31" fmla="*/ 2667000 h 2743200"/>
              <a:gd name="connsiteX32" fmla="*/ 0 w 518160"/>
              <a:gd name="connsiteY32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18160" h="2743200">
                <a:moveTo>
                  <a:pt x="30480" y="0"/>
                </a:moveTo>
                <a:cubicBezTo>
                  <a:pt x="60960" y="20320"/>
                  <a:pt x="89898" y="43170"/>
                  <a:pt x="121920" y="60960"/>
                </a:cubicBezTo>
                <a:cubicBezTo>
                  <a:pt x="177698" y="91948"/>
                  <a:pt x="162618" y="55938"/>
                  <a:pt x="213360" y="106680"/>
                </a:cubicBezTo>
                <a:cubicBezTo>
                  <a:pt x="231321" y="124641"/>
                  <a:pt x="242354" y="148525"/>
                  <a:pt x="259080" y="167640"/>
                </a:cubicBezTo>
                <a:cubicBezTo>
                  <a:pt x="303900" y="218863"/>
                  <a:pt x="357694" y="250122"/>
                  <a:pt x="381000" y="320040"/>
                </a:cubicBezTo>
                <a:lnTo>
                  <a:pt x="426720" y="457200"/>
                </a:lnTo>
                <a:lnTo>
                  <a:pt x="441960" y="502920"/>
                </a:lnTo>
                <a:cubicBezTo>
                  <a:pt x="447040" y="518160"/>
                  <a:pt x="454559" y="532794"/>
                  <a:pt x="457200" y="548640"/>
                </a:cubicBezTo>
                <a:lnTo>
                  <a:pt x="472440" y="640080"/>
                </a:lnTo>
                <a:cubicBezTo>
                  <a:pt x="490502" y="911013"/>
                  <a:pt x="495018" y="826347"/>
                  <a:pt x="472440" y="1097280"/>
                </a:cubicBezTo>
                <a:cubicBezTo>
                  <a:pt x="468620" y="1143122"/>
                  <a:pt x="464763" y="1189065"/>
                  <a:pt x="457200" y="1234440"/>
                </a:cubicBezTo>
                <a:cubicBezTo>
                  <a:pt x="454559" y="1250286"/>
                  <a:pt x="451995" y="1267616"/>
                  <a:pt x="441960" y="1280160"/>
                </a:cubicBezTo>
                <a:cubicBezTo>
                  <a:pt x="430518" y="1294463"/>
                  <a:pt x="411480" y="1300480"/>
                  <a:pt x="396240" y="1310640"/>
                </a:cubicBezTo>
                <a:cubicBezTo>
                  <a:pt x="375920" y="1305560"/>
                  <a:pt x="351636" y="1308484"/>
                  <a:pt x="335280" y="1295400"/>
                </a:cubicBezTo>
                <a:cubicBezTo>
                  <a:pt x="312702" y="1277338"/>
                  <a:pt x="317218" y="1222022"/>
                  <a:pt x="335280" y="1203960"/>
                </a:cubicBezTo>
                <a:cubicBezTo>
                  <a:pt x="346639" y="1192601"/>
                  <a:pt x="365760" y="1193800"/>
                  <a:pt x="381000" y="1188720"/>
                </a:cubicBezTo>
                <a:cubicBezTo>
                  <a:pt x="396240" y="1193800"/>
                  <a:pt x="414176" y="1193925"/>
                  <a:pt x="426720" y="1203960"/>
                </a:cubicBezTo>
                <a:cubicBezTo>
                  <a:pt x="441023" y="1215402"/>
                  <a:pt x="449761" y="1232942"/>
                  <a:pt x="457200" y="1249680"/>
                </a:cubicBezTo>
                <a:cubicBezTo>
                  <a:pt x="470249" y="1279040"/>
                  <a:pt x="477520" y="1310640"/>
                  <a:pt x="487680" y="1341120"/>
                </a:cubicBezTo>
                <a:cubicBezTo>
                  <a:pt x="509544" y="1406711"/>
                  <a:pt x="499024" y="1371255"/>
                  <a:pt x="518160" y="1447800"/>
                </a:cubicBezTo>
                <a:cubicBezTo>
                  <a:pt x="513080" y="1473200"/>
                  <a:pt x="507554" y="1498515"/>
                  <a:pt x="502920" y="1524000"/>
                </a:cubicBezTo>
                <a:cubicBezTo>
                  <a:pt x="497392" y="1554402"/>
                  <a:pt x="493740" y="1585140"/>
                  <a:pt x="487680" y="1615440"/>
                </a:cubicBezTo>
                <a:cubicBezTo>
                  <a:pt x="483572" y="1635979"/>
                  <a:pt x="476984" y="1655953"/>
                  <a:pt x="472440" y="1676400"/>
                </a:cubicBezTo>
                <a:cubicBezTo>
                  <a:pt x="456727" y="1747110"/>
                  <a:pt x="460544" y="1748518"/>
                  <a:pt x="441960" y="1813560"/>
                </a:cubicBezTo>
                <a:cubicBezTo>
                  <a:pt x="437547" y="1829006"/>
                  <a:pt x="431133" y="1843834"/>
                  <a:pt x="426720" y="1859280"/>
                </a:cubicBezTo>
                <a:cubicBezTo>
                  <a:pt x="380655" y="2020507"/>
                  <a:pt x="453434" y="1794379"/>
                  <a:pt x="381000" y="2011680"/>
                </a:cubicBezTo>
                <a:cubicBezTo>
                  <a:pt x="375920" y="2026920"/>
                  <a:pt x="374671" y="2044034"/>
                  <a:pt x="365760" y="2057400"/>
                </a:cubicBezTo>
                <a:lnTo>
                  <a:pt x="243840" y="2240280"/>
                </a:lnTo>
                <a:lnTo>
                  <a:pt x="213360" y="2286000"/>
                </a:lnTo>
                <a:cubicBezTo>
                  <a:pt x="203200" y="2301240"/>
                  <a:pt x="188672" y="2314344"/>
                  <a:pt x="182880" y="2331720"/>
                </a:cubicBezTo>
                <a:cubicBezTo>
                  <a:pt x="163634" y="2389458"/>
                  <a:pt x="115737" y="2539114"/>
                  <a:pt x="91440" y="2575560"/>
                </a:cubicBezTo>
                <a:cubicBezTo>
                  <a:pt x="71120" y="2606040"/>
                  <a:pt x="42064" y="2632247"/>
                  <a:pt x="30480" y="2667000"/>
                </a:cubicBezTo>
                <a:cubicBezTo>
                  <a:pt x="11648" y="2723496"/>
                  <a:pt x="22424" y="2698352"/>
                  <a:pt x="0" y="2743200"/>
                </a:cubicBezTo>
              </a:path>
            </a:pathLst>
          </a:custGeom>
          <a:noFill/>
          <a:ln w="28575">
            <a:solidFill>
              <a:schemeClr val="accent3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35B8690-85D5-C78C-4321-EDD81560F83A}"/>
              </a:ext>
            </a:extLst>
          </p:cNvPr>
          <p:cNvSpPr txBox="1"/>
          <p:nvPr/>
        </p:nvSpPr>
        <p:spPr>
          <a:xfrm>
            <a:off x="5072991" y="3900220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accent3"/>
                </a:solidFill>
                <a:latin typeface="18 VAG Rounded Bold   07390" pitchFamily="2" charset="0"/>
              </a:rPr>
              <a:t>-12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D212AA-24ED-4FBD-15AB-23B0D72D2B3F}"/>
              </a:ext>
            </a:extLst>
          </p:cNvPr>
          <p:cNvCxnSpPr/>
          <p:nvPr/>
        </p:nvCxnSpPr>
        <p:spPr>
          <a:xfrm>
            <a:off x="6096000" y="1086697"/>
            <a:ext cx="0" cy="5176943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CC725EF-28BF-75F2-5848-365D28C405D3}"/>
              </a:ext>
            </a:extLst>
          </p:cNvPr>
          <p:cNvSpPr txBox="1"/>
          <p:nvPr/>
        </p:nvSpPr>
        <p:spPr>
          <a:xfrm>
            <a:off x="217375" y="899185"/>
            <a:ext cx="3366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18 VAG Rounded Bold   07390" pitchFamily="2" charset="0"/>
              </a:rPr>
              <a:t>Unconditional Branches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76B9F75-ACD1-42B8-922E-2CC622AFFDAE}"/>
              </a:ext>
            </a:extLst>
          </p:cNvPr>
          <p:cNvSpPr txBox="1"/>
          <p:nvPr/>
        </p:nvSpPr>
        <p:spPr>
          <a:xfrm>
            <a:off x="6190140" y="899185"/>
            <a:ext cx="4878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18 VAG Rounded Bold   07390" pitchFamily="2" charset="0"/>
              </a:rPr>
              <a:t>Conditional Branch</a:t>
            </a:r>
            <a:r>
              <a:rPr lang="en-US" sz="2400" dirty="0">
                <a:solidFill>
                  <a:schemeClr val="accent2"/>
                </a:solidFill>
                <a:latin typeface="18 VAG Rounded Light   02390" pitchFamily="2" charset="0"/>
              </a:rPr>
              <a:t> (if branch taken)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5EA8EDF-4032-A0E8-96F8-13865914DF85}"/>
              </a:ext>
            </a:extLst>
          </p:cNvPr>
          <p:cNvSpPr txBox="1"/>
          <p:nvPr/>
        </p:nvSpPr>
        <p:spPr>
          <a:xfrm>
            <a:off x="6419293" y="5758250"/>
            <a:ext cx="2885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chemeClr val="accent2"/>
                </a:solidFill>
                <a:latin typeface="18 VAG Rounded Light   02390" pitchFamily="2" charset="0"/>
              </a:rPr>
              <a:t>If branch not taken, then PC = PC + 4</a:t>
            </a:r>
          </a:p>
        </p:txBody>
      </p:sp>
      <p:graphicFrame>
        <p:nvGraphicFramePr>
          <p:cNvPr id="46" name="Table 9">
            <a:extLst>
              <a:ext uri="{FF2B5EF4-FFF2-40B4-BE49-F238E27FC236}">
                <a16:creationId xmlns:a16="http://schemas.microsoft.com/office/drawing/2014/main" id="{3ECC20E4-6373-4422-ECB8-611C47DDE7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839412"/>
              </p:ext>
            </p:extLst>
          </p:nvPr>
        </p:nvGraphicFramePr>
        <p:xfrm>
          <a:off x="6543304" y="1385921"/>
          <a:ext cx="3641223" cy="1539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6622">
                  <a:extLst>
                    <a:ext uri="{9D8B030D-6E8A-4147-A177-3AD203B41FA5}">
                      <a16:colId xmlns:a16="http://schemas.microsoft.com/office/drawing/2014/main" val="491599937"/>
                    </a:ext>
                  </a:extLst>
                </a:gridCol>
                <a:gridCol w="801248">
                  <a:extLst>
                    <a:ext uri="{9D8B030D-6E8A-4147-A177-3AD203B41FA5}">
                      <a16:colId xmlns:a16="http://schemas.microsoft.com/office/drawing/2014/main" val="521244513"/>
                    </a:ext>
                  </a:extLst>
                </a:gridCol>
                <a:gridCol w="2153353">
                  <a:extLst>
                    <a:ext uri="{9D8B030D-6E8A-4147-A177-3AD203B41FA5}">
                      <a16:colId xmlns:a16="http://schemas.microsoft.com/office/drawing/2014/main" val="4089413441"/>
                    </a:ext>
                  </a:extLst>
                </a:gridCol>
              </a:tblGrid>
              <a:tr h="184178">
                <a:tc>
                  <a:txBody>
                    <a:bodyPr/>
                    <a:lstStyle/>
                    <a:p>
                      <a:pPr algn="r" fontAlgn="t">
                        <a:lnSpc>
                          <a:spcPct val="85000"/>
                        </a:lnSpc>
                      </a:pPr>
                      <a:r>
                        <a:rPr lang="en-US" sz="1600" b="1" i="0" dirty="0">
                          <a:solidFill>
                            <a:schemeClr val="accent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0x0c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5000"/>
                        </a:lnSpc>
                      </a:pP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Loop: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85000"/>
                        </a:lnSpc>
                      </a:pPr>
                      <a:r>
                        <a:rPr lang="en-US" sz="1600" b="1" i="0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beq</a:t>
                      </a:r>
                      <a:r>
                        <a:rPr lang="en-US" sz="1600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x19,x10,End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3512650"/>
                  </a:ext>
                </a:extLst>
              </a:tr>
              <a:tr h="184178">
                <a:tc>
                  <a:txBody>
                    <a:bodyPr/>
                    <a:lstStyle/>
                    <a:p>
                      <a:pPr algn="r" fontAlgn="t">
                        <a:lnSpc>
                          <a:spcPct val="85000"/>
                        </a:lnSpc>
                      </a:pPr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0x10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5000"/>
                        </a:lnSpc>
                      </a:pPr>
                      <a:endParaRPr lang="en-US" sz="16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85000"/>
                        </a:lnSpc>
                      </a:pPr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 x18,x18,x10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8456703"/>
                  </a:ext>
                </a:extLst>
              </a:tr>
              <a:tr h="184178">
                <a:tc>
                  <a:txBody>
                    <a:bodyPr/>
                    <a:lstStyle/>
                    <a:p>
                      <a:pPr algn="r" fontAlgn="t">
                        <a:lnSpc>
                          <a:spcPct val="85000"/>
                        </a:lnSpc>
                      </a:pPr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0x14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5000"/>
                        </a:lnSpc>
                      </a:pPr>
                      <a:endParaRPr lang="en-US" sz="16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85000"/>
                        </a:lnSpc>
                      </a:pPr>
                      <a:r>
                        <a:rPr lang="en-US" sz="1600" b="1" i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addi</a:t>
                      </a:r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x19,x19,-1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9927052"/>
                  </a:ext>
                </a:extLst>
              </a:tr>
              <a:tr h="184178">
                <a:tc>
                  <a:txBody>
                    <a:bodyPr/>
                    <a:lstStyle/>
                    <a:p>
                      <a:pPr algn="r" fontAlgn="t">
                        <a:lnSpc>
                          <a:spcPct val="85000"/>
                        </a:lnSpc>
                      </a:pPr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0x18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5000"/>
                        </a:lnSpc>
                      </a:pPr>
                      <a:endParaRPr lang="en-US" sz="16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85000"/>
                        </a:lnSpc>
                      </a:pPr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 Loop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892227"/>
                  </a:ext>
                </a:extLst>
              </a:tr>
              <a:tr h="184178">
                <a:tc>
                  <a:txBody>
                    <a:bodyPr/>
                    <a:lstStyle/>
                    <a:p>
                      <a:pPr algn="r">
                        <a:lnSpc>
                          <a:spcPct val="85000"/>
                        </a:lnSpc>
                      </a:pP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0x1c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5000"/>
                        </a:lnSpc>
                      </a:pP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End: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…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6057325"/>
                  </a:ext>
                </a:extLst>
              </a:tr>
            </a:tbl>
          </a:graphicData>
        </a:graphic>
      </p:graphicFrame>
      <p:sp>
        <p:nvSpPr>
          <p:cNvPr id="47" name="Right Arrow 46">
            <a:extLst>
              <a:ext uri="{FF2B5EF4-FFF2-40B4-BE49-F238E27FC236}">
                <a16:creationId xmlns:a16="http://schemas.microsoft.com/office/drawing/2014/main" id="{D3B5551C-3CD0-7FCE-9615-47FE43F96C7A}"/>
              </a:ext>
            </a:extLst>
          </p:cNvPr>
          <p:cNvSpPr/>
          <p:nvPr/>
        </p:nvSpPr>
        <p:spPr>
          <a:xfrm>
            <a:off x="6332822" y="1349239"/>
            <a:ext cx="216084" cy="369332"/>
          </a:xfrm>
          <a:prstGeom prst="rightArrow">
            <a:avLst/>
          </a:prstGeom>
          <a:solidFill>
            <a:schemeClr val="accent3"/>
          </a:solidFill>
          <a:ln w="28575">
            <a:noFill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98B5E3A-A9F2-4ACD-4235-DEB1F2FF57EF}"/>
              </a:ext>
            </a:extLst>
          </p:cNvPr>
          <p:cNvSpPr/>
          <p:nvPr/>
        </p:nvSpPr>
        <p:spPr>
          <a:xfrm>
            <a:off x="9683939" y="2349076"/>
            <a:ext cx="2194559" cy="1315907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RegFile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x10</a:t>
            </a:r>
          </a:p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x18</a:t>
            </a:r>
          </a:p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x19</a:t>
            </a:r>
          </a:p>
        </p:txBody>
      </p: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9F0E3B0A-8933-1BEA-51D1-FE3D8DB6C8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131970"/>
              </p:ext>
            </p:extLst>
          </p:nvPr>
        </p:nvGraphicFramePr>
        <p:xfrm>
          <a:off x="10179497" y="2660286"/>
          <a:ext cx="1699001" cy="10046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99001">
                  <a:extLst>
                    <a:ext uri="{9D8B030D-6E8A-4147-A177-3AD203B41FA5}">
                      <a16:colId xmlns:a16="http://schemas.microsoft.com/office/drawing/2014/main" val="1503512055"/>
                    </a:ext>
                  </a:extLst>
                </a:gridCol>
              </a:tblGrid>
              <a:tr h="282143">
                <a:tc>
                  <a:txBody>
                    <a:bodyPr/>
                    <a:lstStyle/>
                    <a:p>
                      <a:pPr algn="ctr" fontAlgn="t">
                        <a:lnSpc>
                          <a:spcPct val="85000"/>
                        </a:lnSpc>
                      </a:pPr>
                      <a:r>
                        <a:rPr lang="en-US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0000 0001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8916981"/>
                  </a:ext>
                </a:extLst>
              </a:tr>
              <a:tr h="282143">
                <a:tc>
                  <a:txBody>
                    <a:bodyPr/>
                    <a:lstStyle/>
                    <a:p>
                      <a:pPr algn="ctr" fontAlgn="t">
                        <a:lnSpc>
                          <a:spcPct val="85000"/>
                        </a:lnSpc>
                      </a:pPr>
                      <a:r>
                        <a:rPr lang="en-US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0000 0001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386762"/>
                  </a:ext>
                </a:extLst>
              </a:tr>
              <a:tr h="282143">
                <a:tc>
                  <a:txBody>
                    <a:bodyPr/>
                    <a:lstStyle/>
                    <a:p>
                      <a:pPr algn="ctr" fontAlgn="t">
                        <a:lnSpc>
                          <a:spcPct val="85000"/>
                        </a:lnSpc>
                      </a:pPr>
                      <a:r>
                        <a:rPr lang="en-US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0000 0001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732874"/>
                  </a:ext>
                </a:extLst>
              </a:tr>
            </a:tbl>
          </a:graphicData>
        </a:graphic>
      </p:graphicFrame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EB089D7F-E517-F359-6189-DDDE41869C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160636"/>
              </p:ext>
            </p:extLst>
          </p:nvPr>
        </p:nvGraphicFramePr>
        <p:xfrm>
          <a:off x="10179497" y="1886295"/>
          <a:ext cx="1699001" cy="3348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99001">
                  <a:extLst>
                    <a:ext uri="{9D8B030D-6E8A-4147-A177-3AD203B41FA5}">
                      <a16:colId xmlns:a16="http://schemas.microsoft.com/office/drawing/2014/main" val="1756290263"/>
                    </a:ext>
                  </a:extLst>
                </a:gridCol>
              </a:tblGrid>
              <a:tr h="282143">
                <a:tc>
                  <a:txBody>
                    <a:bodyPr/>
                    <a:lstStyle/>
                    <a:p>
                      <a:pPr algn="ctr" fontAlgn="t">
                        <a:lnSpc>
                          <a:spcPct val="85000"/>
                        </a:lnSpc>
                      </a:pPr>
                      <a:r>
                        <a:rPr lang="en-US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 </a:t>
                      </a:r>
                      <a:r>
                        <a:rPr lang="en-US" b="1" i="0" dirty="0">
                          <a:solidFill>
                            <a:schemeClr val="accent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000c</a:t>
                      </a:r>
                    </a:p>
                  </a:txBody>
                  <a:tcPr anchor="b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4747231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FE6B8D96-F1CB-CB18-5EA3-E34FB849B0E2}"/>
              </a:ext>
            </a:extLst>
          </p:cNvPr>
          <p:cNvSpPr txBox="1"/>
          <p:nvPr/>
        </p:nvSpPr>
        <p:spPr>
          <a:xfrm>
            <a:off x="10179497" y="1540652"/>
            <a:ext cx="167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1"/>
                </a:solidFill>
                <a:latin typeface="18 VAG Rounded Light   02390" pitchFamily="2" charset="0"/>
              </a:rPr>
              <a:t>PC</a:t>
            </a:r>
          </a:p>
        </p:txBody>
      </p:sp>
      <p:graphicFrame>
        <p:nvGraphicFramePr>
          <p:cNvPr id="52" name="Table 9">
            <a:extLst>
              <a:ext uri="{FF2B5EF4-FFF2-40B4-BE49-F238E27FC236}">
                <a16:creationId xmlns:a16="http://schemas.microsoft.com/office/drawing/2014/main" id="{00332A61-0FBE-7CBF-0EE7-369843DC8F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801011"/>
              </p:ext>
            </p:extLst>
          </p:nvPr>
        </p:nvGraphicFramePr>
        <p:xfrm>
          <a:off x="6544126" y="4151746"/>
          <a:ext cx="3640401" cy="1539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491599937"/>
                    </a:ext>
                  </a:extLst>
                </a:gridCol>
                <a:gridCol w="801248">
                  <a:extLst>
                    <a:ext uri="{9D8B030D-6E8A-4147-A177-3AD203B41FA5}">
                      <a16:colId xmlns:a16="http://schemas.microsoft.com/office/drawing/2014/main" val="521244513"/>
                    </a:ext>
                  </a:extLst>
                </a:gridCol>
                <a:gridCol w="2153353">
                  <a:extLst>
                    <a:ext uri="{9D8B030D-6E8A-4147-A177-3AD203B41FA5}">
                      <a16:colId xmlns:a16="http://schemas.microsoft.com/office/drawing/2014/main" val="40894134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t">
                        <a:lnSpc>
                          <a:spcPct val="85000"/>
                        </a:lnSpc>
                      </a:pPr>
                      <a:r>
                        <a:rPr lang="en-US" sz="1600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0x0c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5000"/>
                        </a:lnSpc>
                      </a:pP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Loop: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85000"/>
                        </a:lnSpc>
                      </a:pPr>
                      <a:r>
                        <a:rPr lang="en-US" sz="1600" b="1" i="0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beq</a:t>
                      </a:r>
                      <a:r>
                        <a:rPr lang="en-US" sz="1600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x19,x10,End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3512650"/>
                  </a:ext>
                </a:extLst>
              </a:tr>
              <a:tr h="184178">
                <a:tc>
                  <a:txBody>
                    <a:bodyPr/>
                    <a:lstStyle/>
                    <a:p>
                      <a:pPr algn="r" fontAlgn="t">
                        <a:lnSpc>
                          <a:spcPct val="85000"/>
                        </a:lnSpc>
                      </a:pPr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0x10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5000"/>
                        </a:lnSpc>
                      </a:pPr>
                      <a:endParaRPr lang="en-US" sz="16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85000"/>
                        </a:lnSpc>
                      </a:pPr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 x18,x18,x10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8456703"/>
                  </a:ext>
                </a:extLst>
              </a:tr>
              <a:tr h="184178">
                <a:tc>
                  <a:txBody>
                    <a:bodyPr/>
                    <a:lstStyle/>
                    <a:p>
                      <a:pPr algn="r" fontAlgn="t">
                        <a:lnSpc>
                          <a:spcPct val="85000"/>
                        </a:lnSpc>
                      </a:pPr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0x14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5000"/>
                        </a:lnSpc>
                      </a:pPr>
                      <a:endParaRPr lang="en-US" sz="16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85000"/>
                        </a:lnSpc>
                      </a:pPr>
                      <a:r>
                        <a:rPr lang="en-US" sz="1600" b="1" i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addi</a:t>
                      </a:r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x19,x19,-1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9927052"/>
                  </a:ext>
                </a:extLst>
              </a:tr>
              <a:tr h="184178">
                <a:tc>
                  <a:txBody>
                    <a:bodyPr/>
                    <a:lstStyle/>
                    <a:p>
                      <a:pPr algn="r" fontAlgn="t">
                        <a:lnSpc>
                          <a:spcPct val="85000"/>
                        </a:lnSpc>
                      </a:pPr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0x18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5000"/>
                        </a:lnSpc>
                      </a:pPr>
                      <a:endParaRPr lang="en-US" sz="16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85000"/>
                        </a:lnSpc>
                      </a:pPr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 Loop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892227"/>
                  </a:ext>
                </a:extLst>
              </a:tr>
              <a:tr h="184178">
                <a:tc>
                  <a:txBody>
                    <a:bodyPr/>
                    <a:lstStyle/>
                    <a:p>
                      <a:pPr algn="r">
                        <a:lnSpc>
                          <a:spcPct val="85000"/>
                        </a:lnSpc>
                      </a:pPr>
                      <a:r>
                        <a:rPr lang="en-US" sz="1600" b="1" i="0" dirty="0">
                          <a:solidFill>
                            <a:schemeClr val="accent3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0x1c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5000"/>
                        </a:lnSpc>
                      </a:pP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End: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…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6057325"/>
                  </a:ext>
                </a:extLst>
              </a:tr>
            </a:tbl>
          </a:graphicData>
        </a:graphic>
      </p:graphicFrame>
      <p:sp>
        <p:nvSpPr>
          <p:cNvPr id="53" name="Right Arrow 52">
            <a:extLst>
              <a:ext uri="{FF2B5EF4-FFF2-40B4-BE49-F238E27FC236}">
                <a16:creationId xmlns:a16="http://schemas.microsoft.com/office/drawing/2014/main" id="{0AE4F6EA-2540-C4D7-7721-48CC8906D1C6}"/>
              </a:ext>
            </a:extLst>
          </p:cNvPr>
          <p:cNvSpPr/>
          <p:nvPr/>
        </p:nvSpPr>
        <p:spPr>
          <a:xfrm>
            <a:off x="6332822" y="5331475"/>
            <a:ext cx="216084" cy="369332"/>
          </a:xfrm>
          <a:prstGeom prst="rightArrow">
            <a:avLst/>
          </a:prstGeom>
          <a:solidFill>
            <a:schemeClr val="accent3"/>
          </a:solidFill>
          <a:ln w="28575">
            <a:noFill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D94B024-D16A-8CDB-62C7-9A60AA3FAC00}"/>
              </a:ext>
            </a:extLst>
          </p:cNvPr>
          <p:cNvSpPr/>
          <p:nvPr/>
        </p:nvSpPr>
        <p:spPr>
          <a:xfrm>
            <a:off x="9683939" y="5159022"/>
            <a:ext cx="2194559" cy="1315907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/>
          <a:p>
            <a:pPr algn="ctr"/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RegFile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x10</a:t>
            </a:r>
          </a:p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x18</a:t>
            </a:r>
          </a:p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x19</a:t>
            </a:r>
          </a:p>
        </p:txBody>
      </p: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17E0D17C-3809-E072-5F32-EAF0E88BA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507319"/>
              </p:ext>
            </p:extLst>
          </p:nvPr>
        </p:nvGraphicFramePr>
        <p:xfrm>
          <a:off x="10179497" y="5470232"/>
          <a:ext cx="1699001" cy="10046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99001">
                  <a:extLst>
                    <a:ext uri="{9D8B030D-6E8A-4147-A177-3AD203B41FA5}">
                      <a16:colId xmlns:a16="http://schemas.microsoft.com/office/drawing/2014/main" val="1503512055"/>
                    </a:ext>
                  </a:extLst>
                </a:gridCol>
              </a:tblGrid>
              <a:tr h="282143">
                <a:tc>
                  <a:txBody>
                    <a:bodyPr/>
                    <a:lstStyle/>
                    <a:p>
                      <a:pPr algn="ctr" fontAlgn="t">
                        <a:lnSpc>
                          <a:spcPct val="85000"/>
                        </a:lnSpc>
                      </a:pPr>
                      <a:r>
                        <a:rPr lang="en-US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0000 0001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8916981"/>
                  </a:ext>
                </a:extLst>
              </a:tr>
              <a:tr h="282143">
                <a:tc>
                  <a:txBody>
                    <a:bodyPr/>
                    <a:lstStyle/>
                    <a:p>
                      <a:pPr algn="ctr" fontAlgn="t">
                        <a:lnSpc>
                          <a:spcPct val="85000"/>
                        </a:lnSpc>
                      </a:pPr>
                      <a:r>
                        <a:rPr lang="en-US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0000 0001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386762"/>
                  </a:ext>
                </a:extLst>
              </a:tr>
              <a:tr h="282143">
                <a:tc>
                  <a:txBody>
                    <a:bodyPr/>
                    <a:lstStyle/>
                    <a:p>
                      <a:pPr algn="ctr" fontAlgn="t">
                        <a:lnSpc>
                          <a:spcPct val="85000"/>
                        </a:lnSpc>
                      </a:pPr>
                      <a:r>
                        <a:rPr lang="en-US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0000 0001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732874"/>
                  </a:ext>
                </a:extLst>
              </a:tr>
            </a:tbl>
          </a:graphicData>
        </a:graphic>
      </p:graphicFrame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7612232C-4889-06D0-6143-CFD4179339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420497"/>
              </p:ext>
            </p:extLst>
          </p:nvPr>
        </p:nvGraphicFramePr>
        <p:xfrm>
          <a:off x="10179497" y="4696241"/>
          <a:ext cx="1699001" cy="3348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99001">
                  <a:extLst>
                    <a:ext uri="{9D8B030D-6E8A-4147-A177-3AD203B41FA5}">
                      <a16:colId xmlns:a16="http://schemas.microsoft.com/office/drawing/2014/main" val="1756290263"/>
                    </a:ext>
                  </a:extLst>
                </a:gridCol>
              </a:tblGrid>
              <a:tr h="282143">
                <a:tc>
                  <a:txBody>
                    <a:bodyPr/>
                    <a:lstStyle/>
                    <a:p>
                      <a:pPr algn="ctr" fontAlgn="t">
                        <a:lnSpc>
                          <a:spcPct val="85000"/>
                        </a:lnSpc>
                      </a:pPr>
                      <a:r>
                        <a:rPr lang="en-US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 </a:t>
                      </a:r>
                      <a:r>
                        <a:rPr lang="en-US" b="1" i="0" dirty="0">
                          <a:solidFill>
                            <a:schemeClr val="accent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001c</a:t>
                      </a:r>
                    </a:p>
                  </a:txBody>
                  <a:tcPr anchor="b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4747231"/>
                  </a:ext>
                </a:extLst>
              </a:tr>
            </a:tbl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865D6635-2A77-7C1D-D29B-D5751247D7C1}"/>
              </a:ext>
            </a:extLst>
          </p:cNvPr>
          <p:cNvSpPr txBox="1"/>
          <p:nvPr/>
        </p:nvSpPr>
        <p:spPr>
          <a:xfrm>
            <a:off x="10179497" y="4359091"/>
            <a:ext cx="167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1"/>
                </a:solidFill>
                <a:latin typeface="18 VAG Rounded Light   02390" pitchFamily="2" charset="0"/>
              </a:rPr>
              <a:t>PC</a:t>
            </a:r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63F1C6A7-7188-D535-1905-B7039B994DE1}"/>
              </a:ext>
            </a:extLst>
          </p:cNvPr>
          <p:cNvSpPr/>
          <p:nvPr/>
        </p:nvSpPr>
        <p:spPr>
          <a:xfrm>
            <a:off x="11708527" y="1959213"/>
            <a:ext cx="408781" cy="2956560"/>
          </a:xfrm>
          <a:custGeom>
            <a:avLst/>
            <a:gdLst>
              <a:gd name="connsiteX0" fmla="*/ 30480 w 518160"/>
              <a:gd name="connsiteY0" fmla="*/ 0 h 2743200"/>
              <a:gd name="connsiteX1" fmla="*/ 121920 w 518160"/>
              <a:gd name="connsiteY1" fmla="*/ 60960 h 2743200"/>
              <a:gd name="connsiteX2" fmla="*/ 213360 w 518160"/>
              <a:gd name="connsiteY2" fmla="*/ 106680 h 2743200"/>
              <a:gd name="connsiteX3" fmla="*/ 259080 w 518160"/>
              <a:gd name="connsiteY3" fmla="*/ 167640 h 2743200"/>
              <a:gd name="connsiteX4" fmla="*/ 381000 w 518160"/>
              <a:gd name="connsiteY4" fmla="*/ 320040 h 2743200"/>
              <a:gd name="connsiteX5" fmla="*/ 426720 w 518160"/>
              <a:gd name="connsiteY5" fmla="*/ 457200 h 2743200"/>
              <a:gd name="connsiteX6" fmla="*/ 441960 w 518160"/>
              <a:gd name="connsiteY6" fmla="*/ 502920 h 2743200"/>
              <a:gd name="connsiteX7" fmla="*/ 457200 w 518160"/>
              <a:gd name="connsiteY7" fmla="*/ 548640 h 2743200"/>
              <a:gd name="connsiteX8" fmla="*/ 472440 w 518160"/>
              <a:gd name="connsiteY8" fmla="*/ 640080 h 2743200"/>
              <a:gd name="connsiteX9" fmla="*/ 472440 w 518160"/>
              <a:gd name="connsiteY9" fmla="*/ 1097280 h 2743200"/>
              <a:gd name="connsiteX10" fmla="*/ 457200 w 518160"/>
              <a:gd name="connsiteY10" fmla="*/ 1234440 h 2743200"/>
              <a:gd name="connsiteX11" fmla="*/ 441960 w 518160"/>
              <a:gd name="connsiteY11" fmla="*/ 1280160 h 2743200"/>
              <a:gd name="connsiteX12" fmla="*/ 396240 w 518160"/>
              <a:gd name="connsiteY12" fmla="*/ 1310640 h 2743200"/>
              <a:gd name="connsiteX13" fmla="*/ 335280 w 518160"/>
              <a:gd name="connsiteY13" fmla="*/ 1295400 h 2743200"/>
              <a:gd name="connsiteX14" fmla="*/ 335280 w 518160"/>
              <a:gd name="connsiteY14" fmla="*/ 1203960 h 2743200"/>
              <a:gd name="connsiteX15" fmla="*/ 381000 w 518160"/>
              <a:gd name="connsiteY15" fmla="*/ 1188720 h 2743200"/>
              <a:gd name="connsiteX16" fmla="*/ 426720 w 518160"/>
              <a:gd name="connsiteY16" fmla="*/ 1203960 h 2743200"/>
              <a:gd name="connsiteX17" fmla="*/ 457200 w 518160"/>
              <a:gd name="connsiteY17" fmla="*/ 1249680 h 2743200"/>
              <a:gd name="connsiteX18" fmla="*/ 487680 w 518160"/>
              <a:gd name="connsiteY18" fmla="*/ 1341120 h 2743200"/>
              <a:gd name="connsiteX19" fmla="*/ 518160 w 518160"/>
              <a:gd name="connsiteY19" fmla="*/ 1447800 h 2743200"/>
              <a:gd name="connsiteX20" fmla="*/ 502920 w 518160"/>
              <a:gd name="connsiteY20" fmla="*/ 1524000 h 2743200"/>
              <a:gd name="connsiteX21" fmla="*/ 487680 w 518160"/>
              <a:gd name="connsiteY21" fmla="*/ 1615440 h 2743200"/>
              <a:gd name="connsiteX22" fmla="*/ 472440 w 518160"/>
              <a:gd name="connsiteY22" fmla="*/ 1676400 h 2743200"/>
              <a:gd name="connsiteX23" fmla="*/ 441960 w 518160"/>
              <a:gd name="connsiteY23" fmla="*/ 1813560 h 2743200"/>
              <a:gd name="connsiteX24" fmla="*/ 426720 w 518160"/>
              <a:gd name="connsiteY24" fmla="*/ 1859280 h 2743200"/>
              <a:gd name="connsiteX25" fmla="*/ 381000 w 518160"/>
              <a:gd name="connsiteY25" fmla="*/ 2011680 h 2743200"/>
              <a:gd name="connsiteX26" fmla="*/ 365760 w 518160"/>
              <a:gd name="connsiteY26" fmla="*/ 2057400 h 2743200"/>
              <a:gd name="connsiteX27" fmla="*/ 243840 w 518160"/>
              <a:gd name="connsiteY27" fmla="*/ 2240280 h 2743200"/>
              <a:gd name="connsiteX28" fmla="*/ 213360 w 518160"/>
              <a:gd name="connsiteY28" fmla="*/ 2286000 h 2743200"/>
              <a:gd name="connsiteX29" fmla="*/ 182880 w 518160"/>
              <a:gd name="connsiteY29" fmla="*/ 2331720 h 2743200"/>
              <a:gd name="connsiteX30" fmla="*/ 91440 w 518160"/>
              <a:gd name="connsiteY30" fmla="*/ 2575560 h 2743200"/>
              <a:gd name="connsiteX31" fmla="*/ 30480 w 518160"/>
              <a:gd name="connsiteY31" fmla="*/ 2667000 h 2743200"/>
              <a:gd name="connsiteX32" fmla="*/ 0 w 518160"/>
              <a:gd name="connsiteY32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18160" h="2743200">
                <a:moveTo>
                  <a:pt x="30480" y="0"/>
                </a:moveTo>
                <a:cubicBezTo>
                  <a:pt x="60960" y="20320"/>
                  <a:pt x="89898" y="43170"/>
                  <a:pt x="121920" y="60960"/>
                </a:cubicBezTo>
                <a:cubicBezTo>
                  <a:pt x="177698" y="91948"/>
                  <a:pt x="162618" y="55938"/>
                  <a:pt x="213360" y="106680"/>
                </a:cubicBezTo>
                <a:cubicBezTo>
                  <a:pt x="231321" y="124641"/>
                  <a:pt x="242354" y="148525"/>
                  <a:pt x="259080" y="167640"/>
                </a:cubicBezTo>
                <a:cubicBezTo>
                  <a:pt x="303900" y="218863"/>
                  <a:pt x="357694" y="250122"/>
                  <a:pt x="381000" y="320040"/>
                </a:cubicBezTo>
                <a:lnTo>
                  <a:pt x="426720" y="457200"/>
                </a:lnTo>
                <a:lnTo>
                  <a:pt x="441960" y="502920"/>
                </a:lnTo>
                <a:cubicBezTo>
                  <a:pt x="447040" y="518160"/>
                  <a:pt x="454559" y="532794"/>
                  <a:pt x="457200" y="548640"/>
                </a:cubicBezTo>
                <a:lnTo>
                  <a:pt x="472440" y="640080"/>
                </a:lnTo>
                <a:cubicBezTo>
                  <a:pt x="490502" y="911013"/>
                  <a:pt x="495018" y="826347"/>
                  <a:pt x="472440" y="1097280"/>
                </a:cubicBezTo>
                <a:cubicBezTo>
                  <a:pt x="468620" y="1143122"/>
                  <a:pt x="464763" y="1189065"/>
                  <a:pt x="457200" y="1234440"/>
                </a:cubicBezTo>
                <a:cubicBezTo>
                  <a:pt x="454559" y="1250286"/>
                  <a:pt x="451995" y="1267616"/>
                  <a:pt x="441960" y="1280160"/>
                </a:cubicBezTo>
                <a:cubicBezTo>
                  <a:pt x="430518" y="1294463"/>
                  <a:pt x="411480" y="1300480"/>
                  <a:pt x="396240" y="1310640"/>
                </a:cubicBezTo>
                <a:cubicBezTo>
                  <a:pt x="375920" y="1305560"/>
                  <a:pt x="351636" y="1308484"/>
                  <a:pt x="335280" y="1295400"/>
                </a:cubicBezTo>
                <a:cubicBezTo>
                  <a:pt x="312702" y="1277338"/>
                  <a:pt x="317218" y="1222022"/>
                  <a:pt x="335280" y="1203960"/>
                </a:cubicBezTo>
                <a:cubicBezTo>
                  <a:pt x="346639" y="1192601"/>
                  <a:pt x="365760" y="1193800"/>
                  <a:pt x="381000" y="1188720"/>
                </a:cubicBezTo>
                <a:cubicBezTo>
                  <a:pt x="396240" y="1193800"/>
                  <a:pt x="414176" y="1193925"/>
                  <a:pt x="426720" y="1203960"/>
                </a:cubicBezTo>
                <a:cubicBezTo>
                  <a:pt x="441023" y="1215402"/>
                  <a:pt x="449761" y="1232942"/>
                  <a:pt x="457200" y="1249680"/>
                </a:cubicBezTo>
                <a:cubicBezTo>
                  <a:pt x="470249" y="1279040"/>
                  <a:pt x="477520" y="1310640"/>
                  <a:pt x="487680" y="1341120"/>
                </a:cubicBezTo>
                <a:cubicBezTo>
                  <a:pt x="509544" y="1406711"/>
                  <a:pt x="499024" y="1371255"/>
                  <a:pt x="518160" y="1447800"/>
                </a:cubicBezTo>
                <a:cubicBezTo>
                  <a:pt x="513080" y="1473200"/>
                  <a:pt x="507554" y="1498515"/>
                  <a:pt x="502920" y="1524000"/>
                </a:cubicBezTo>
                <a:cubicBezTo>
                  <a:pt x="497392" y="1554402"/>
                  <a:pt x="493740" y="1585140"/>
                  <a:pt x="487680" y="1615440"/>
                </a:cubicBezTo>
                <a:cubicBezTo>
                  <a:pt x="483572" y="1635979"/>
                  <a:pt x="476984" y="1655953"/>
                  <a:pt x="472440" y="1676400"/>
                </a:cubicBezTo>
                <a:cubicBezTo>
                  <a:pt x="456727" y="1747110"/>
                  <a:pt x="460544" y="1748518"/>
                  <a:pt x="441960" y="1813560"/>
                </a:cubicBezTo>
                <a:cubicBezTo>
                  <a:pt x="437547" y="1829006"/>
                  <a:pt x="431133" y="1843834"/>
                  <a:pt x="426720" y="1859280"/>
                </a:cubicBezTo>
                <a:cubicBezTo>
                  <a:pt x="380655" y="2020507"/>
                  <a:pt x="453434" y="1794379"/>
                  <a:pt x="381000" y="2011680"/>
                </a:cubicBezTo>
                <a:cubicBezTo>
                  <a:pt x="375920" y="2026920"/>
                  <a:pt x="374671" y="2044034"/>
                  <a:pt x="365760" y="2057400"/>
                </a:cubicBezTo>
                <a:lnTo>
                  <a:pt x="243840" y="2240280"/>
                </a:lnTo>
                <a:lnTo>
                  <a:pt x="213360" y="2286000"/>
                </a:lnTo>
                <a:cubicBezTo>
                  <a:pt x="203200" y="2301240"/>
                  <a:pt x="188672" y="2314344"/>
                  <a:pt x="182880" y="2331720"/>
                </a:cubicBezTo>
                <a:cubicBezTo>
                  <a:pt x="163634" y="2389458"/>
                  <a:pt x="115737" y="2539114"/>
                  <a:pt x="91440" y="2575560"/>
                </a:cubicBezTo>
                <a:cubicBezTo>
                  <a:pt x="71120" y="2606040"/>
                  <a:pt x="42064" y="2632247"/>
                  <a:pt x="30480" y="2667000"/>
                </a:cubicBezTo>
                <a:cubicBezTo>
                  <a:pt x="11648" y="2723496"/>
                  <a:pt x="22424" y="2698352"/>
                  <a:pt x="0" y="2743200"/>
                </a:cubicBezTo>
              </a:path>
            </a:pathLst>
          </a:custGeom>
          <a:noFill/>
          <a:ln w="28575">
            <a:solidFill>
              <a:schemeClr val="accent3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67566A0-A96F-03C2-14DF-1529D4C401BD}"/>
              </a:ext>
            </a:extLst>
          </p:cNvPr>
          <p:cNvSpPr txBox="1"/>
          <p:nvPr/>
        </p:nvSpPr>
        <p:spPr>
          <a:xfrm>
            <a:off x="11286194" y="4002043"/>
            <a:ext cx="659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chemeClr val="accent3"/>
                </a:solidFill>
                <a:latin typeface="18 VAG Rounded Bold   07390" pitchFamily="2" charset="0"/>
              </a:rPr>
              <a:t>+16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69ACAFA-F472-C502-7FA0-48C4C3F84259}"/>
              </a:ext>
            </a:extLst>
          </p:cNvPr>
          <p:cNvGrpSpPr/>
          <p:nvPr/>
        </p:nvGrpSpPr>
        <p:grpSpPr>
          <a:xfrm>
            <a:off x="6419293" y="4241091"/>
            <a:ext cx="216085" cy="1317479"/>
            <a:chOff x="6419293" y="4241091"/>
            <a:chExt cx="216085" cy="1317479"/>
          </a:xfrm>
        </p:grpSpPr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70DDA95C-6C0B-0C81-AC58-FDEE61FD628D}"/>
                </a:ext>
              </a:extLst>
            </p:cNvPr>
            <p:cNvSpPr/>
            <p:nvPr/>
          </p:nvSpPr>
          <p:spPr>
            <a:xfrm flipV="1">
              <a:off x="6419293" y="5223290"/>
              <a:ext cx="216085" cy="335280"/>
            </a:xfrm>
            <a:custGeom>
              <a:avLst/>
              <a:gdLst>
                <a:gd name="connsiteX0" fmla="*/ 350520 w 350520"/>
                <a:gd name="connsiteY0" fmla="*/ 320040 h 335280"/>
                <a:gd name="connsiteX1" fmla="*/ 259080 w 350520"/>
                <a:gd name="connsiteY1" fmla="*/ 335280 h 335280"/>
                <a:gd name="connsiteX2" fmla="*/ 167640 w 350520"/>
                <a:gd name="connsiteY2" fmla="*/ 320040 h 335280"/>
                <a:gd name="connsiteX3" fmla="*/ 30480 w 350520"/>
                <a:gd name="connsiteY3" fmla="*/ 243840 h 335280"/>
                <a:gd name="connsiteX4" fmla="*/ 0 w 350520"/>
                <a:gd name="connsiteY4" fmla="*/ 198120 h 335280"/>
                <a:gd name="connsiteX5" fmla="*/ 76200 w 350520"/>
                <a:gd name="connsiteY5" fmla="*/ 76200 h 335280"/>
                <a:gd name="connsiteX6" fmla="*/ 167640 w 350520"/>
                <a:gd name="connsiteY6" fmla="*/ 45720 h 335280"/>
                <a:gd name="connsiteX7" fmla="*/ 259080 w 350520"/>
                <a:gd name="connsiteY7" fmla="*/ 15240 h 335280"/>
                <a:gd name="connsiteX8" fmla="*/ 304800 w 350520"/>
                <a:gd name="connsiteY8" fmla="*/ 0 h 335280"/>
                <a:gd name="connsiteX9" fmla="*/ 350520 w 350520"/>
                <a:gd name="connsiteY9" fmla="*/ 15240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0520" h="335280">
                  <a:moveTo>
                    <a:pt x="350520" y="320040"/>
                  </a:moveTo>
                  <a:cubicBezTo>
                    <a:pt x="320040" y="325120"/>
                    <a:pt x="289980" y="335280"/>
                    <a:pt x="259080" y="335280"/>
                  </a:cubicBezTo>
                  <a:cubicBezTo>
                    <a:pt x="228180" y="335280"/>
                    <a:pt x="197237" y="328919"/>
                    <a:pt x="167640" y="320040"/>
                  </a:cubicBezTo>
                  <a:cubicBezTo>
                    <a:pt x="138489" y="311295"/>
                    <a:pt x="50144" y="255638"/>
                    <a:pt x="30480" y="243840"/>
                  </a:cubicBezTo>
                  <a:cubicBezTo>
                    <a:pt x="20320" y="228600"/>
                    <a:pt x="0" y="216436"/>
                    <a:pt x="0" y="198120"/>
                  </a:cubicBezTo>
                  <a:cubicBezTo>
                    <a:pt x="0" y="159994"/>
                    <a:pt x="41455" y="95503"/>
                    <a:pt x="76200" y="76200"/>
                  </a:cubicBezTo>
                  <a:cubicBezTo>
                    <a:pt x="104286" y="60597"/>
                    <a:pt x="137160" y="55880"/>
                    <a:pt x="167640" y="45720"/>
                  </a:cubicBezTo>
                  <a:lnTo>
                    <a:pt x="259080" y="15240"/>
                  </a:lnTo>
                  <a:lnTo>
                    <a:pt x="304800" y="0"/>
                  </a:lnTo>
                  <a:lnTo>
                    <a:pt x="350520" y="15240"/>
                  </a:lnTo>
                </a:path>
              </a:pathLst>
            </a:custGeom>
            <a:noFill/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F3254EEB-0535-D640-241E-084A256FBDE6}"/>
                </a:ext>
              </a:extLst>
            </p:cNvPr>
            <p:cNvSpPr/>
            <p:nvPr/>
          </p:nvSpPr>
          <p:spPr>
            <a:xfrm flipV="1">
              <a:off x="6419293" y="4872770"/>
              <a:ext cx="216085" cy="335280"/>
            </a:xfrm>
            <a:custGeom>
              <a:avLst/>
              <a:gdLst>
                <a:gd name="connsiteX0" fmla="*/ 350520 w 350520"/>
                <a:gd name="connsiteY0" fmla="*/ 320040 h 335280"/>
                <a:gd name="connsiteX1" fmla="*/ 259080 w 350520"/>
                <a:gd name="connsiteY1" fmla="*/ 335280 h 335280"/>
                <a:gd name="connsiteX2" fmla="*/ 167640 w 350520"/>
                <a:gd name="connsiteY2" fmla="*/ 320040 h 335280"/>
                <a:gd name="connsiteX3" fmla="*/ 30480 w 350520"/>
                <a:gd name="connsiteY3" fmla="*/ 243840 h 335280"/>
                <a:gd name="connsiteX4" fmla="*/ 0 w 350520"/>
                <a:gd name="connsiteY4" fmla="*/ 198120 h 335280"/>
                <a:gd name="connsiteX5" fmla="*/ 76200 w 350520"/>
                <a:gd name="connsiteY5" fmla="*/ 76200 h 335280"/>
                <a:gd name="connsiteX6" fmla="*/ 167640 w 350520"/>
                <a:gd name="connsiteY6" fmla="*/ 45720 h 335280"/>
                <a:gd name="connsiteX7" fmla="*/ 259080 w 350520"/>
                <a:gd name="connsiteY7" fmla="*/ 15240 h 335280"/>
                <a:gd name="connsiteX8" fmla="*/ 304800 w 350520"/>
                <a:gd name="connsiteY8" fmla="*/ 0 h 335280"/>
                <a:gd name="connsiteX9" fmla="*/ 350520 w 350520"/>
                <a:gd name="connsiteY9" fmla="*/ 15240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0520" h="335280">
                  <a:moveTo>
                    <a:pt x="350520" y="320040"/>
                  </a:moveTo>
                  <a:cubicBezTo>
                    <a:pt x="320040" y="325120"/>
                    <a:pt x="289980" y="335280"/>
                    <a:pt x="259080" y="335280"/>
                  </a:cubicBezTo>
                  <a:cubicBezTo>
                    <a:pt x="228180" y="335280"/>
                    <a:pt x="197237" y="328919"/>
                    <a:pt x="167640" y="320040"/>
                  </a:cubicBezTo>
                  <a:cubicBezTo>
                    <a:pt x="138489" y="311295"/>
                    <a:pt x="50144" y="255638"/>
                    <a:pt x="30480" y="243840"/>
                  </a:cubicBezTo>
                  <a:cubicBezTo>
                    <a:pt x="20320" y="228600"/>
                    <a:pt x="0" y="216436"/>
                    <a:pt x="0" y="198120"/>
                  </a:cubicBezTo>
                  <a:cubicBezTo>
                    <a:pt x="0" y="159994"/>
                    <a:pt x="41455" y="95503"/>
                    <a:pt x="76200" y="76200"/>
                  </a:cubicBezTo>
                  <a:cubicBezTo>
                    <a:pt x="104286" y="60597"/>
                    <a:pt x="137160" y="55880"/>
                    <a:pt x="167640" y="45720"/>
                  </a:cubicBezTo>
                  <a:lnTo>
                    <a:pt x="259080" y="15240"/>
                  </a:lnTo>
                  <a:lnTo>
                    <a:pt x="304800" y="0"/>
                  </a:lnTo>
                  <a:lnTo>
                    <a:pt x="350520" y="15240"/>
                  </a:lnTo>
                </a:path>
              </a:pathLst>
            </a:custGeom>
            <a:noFill/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8883EDBE-5319-F8C8-5606-C35B095E7DC0}"/>
                </a:ext>
              </a:extLst>
            </p:cNvPr>
            <p:cNvSpPr/>
            <p:nvPr/>
          </p:nvSpPr>
          <p:spPr>
            <a:xfrm flipV="1">
              <a:off x="6419293" y="4569614"/>
              <a:ext cx="216085" cy="335280"/>
            </a:xfrm>
            <a:custGeom>
              <a:avLst/>
              <a:gdLst>
                <a:gd name="connsiteX0" fmla="*/ 350520 w 350520"/>
                <a:gd name="connsiteY0" fmla="*/ 320040 h 335280"/>
                <a:gd name="connsiteX1" fmla="*/ 259080 w 350520"/>
                <a:gd name="connsiteY1" fmla="*/ 335280 h 335280"/>
                <a:gd name="connsiteX2" fmla="*/ 167640 w 350520"/>
                <a:gd name="connsiteY2" fmla="*/ 320040 h 335280"/>
                <a:gd name="connsiteX3" fmla="*/ 30480 w 350520"/>
                <a:gd name="connsiteY3" fmla="*/ 243840 h 335280"/>
                <a:gd name="connsiteX4" fmla="*/ 0 w 350520"/>
                <a:gd name="connsiteY4" fmla="*/ 198120 h 335280"/>
                <a:gd name="connsiteX5" fmla="*/ 76200 w 350520"/>
                <a:gd name="connsiteY5" fmla="*/ 76200 h 335280"/>
                <a:gd name="connsiteX6" fmla="*/ 167640 w 350520"/>
                <a:gd name="connsiteY6" fmla="*/ 45720 h 335280"/>
                <a:gd name="connsiteX7" fmla="*/ 259080 w 350520"/>
                <a:gd name="connsiteY7" fmla="*/ 15240 h 335280"/>
                <a:gd name="connsiteX8" fmla="*/ 304800 w 350520"/>
                <a:gd name="connsiteY8" fmla="*/ 0 h 335280"/>
                <a:gd name="connsiteX9" fmla="*/ 350520 w 350520"/>
                <a:gd name="connsiteY9" fmla="*/ 15240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0520" h="335280">
                  <a:moveTo>
                    <a:pt x="350520" y="320040"/>
                  </a:moveTo>
                  <a:cubicBezTo>
                    <a:pt x="320040" y="325120"/>
                    <a:pt x="289980" y="335280"/>
                    <a:pt x="259080" y="335280"/>
                  </a:cubicBezTo>
                  <a:cubicBezTo>
                    <a:pt x="228180" y="335280"/>
                    <a:pt x="197237" y="328919"/>
                    <a:pt x="167640" y="320040"/>
                  </a:cubicBezTo>
                  <a:cubicBezTo>
                    <a:pt x="138489" y="311295"/>
                    <a:pt x="50144" y="255638"/>
                    <a:pt x="30480" y="243840"/>
                  </a:cubicBezTo>
                  <a:cubicBezTo>
                    <a:pt x="20320" y="228600"/>
                    <a:pt x="0" y="216436"/>
                    <a:pt x="0" y="198120"/>
                  </a:cubicBezTo>
                  <a:cubicBezTo>
                    <a:pt x="0" y="159994"/>
                    <a:pt x="41455" y="95503"/>
                    <a:pt x="76200" y="76200"/>
                  </a:cubicBezTo>
                  <a:cubicBezTo>
                    <a:pt x="104286" y="60597"/>
                    <a:pt x="137160" y="55880"/>
                    <a:pt x="167640" y="45720"/>
                  </a:cubicBezTo>
                  <a:lnTo>
                    <a:pt x="259080" y="15240"/>
                  </a:lnTo>
                  <a:lnTo>
                    <a:pt x="304800" y="0"/>
                  </a:lnTo>
                  <a:lnTo>
                    <a:pt x="350520" y="15240"/>
                  </a:lnTo>
                </a:path>
              </a:pathLst>
            </a:custGeom>
            <a:noFill/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00531107-458F-4E3E-6688-0C01C63F8EC3}"/>
                </a:ext>
              </a:extLst>
            </p:cNvPr>
            <p:cNvSpPr/>
            <p:nvPr/>
          </p:nvSpPr>
          <p:spPr>
            <a:xfrm flipV="1">
              <a:off x="6419293" y="4241091"/>
              <a:ext cx="216085" cy="335280"/>
            </a:xfrm>
            <a:custGeom>
              <a:avLst/>
              <a:gdLst>
                <a:gd name="connsiteX0" fmla="*/ 350520 w 350520"/>
                <a:gd name="connsiteY0" fmla="*/ 320040 h 335280"/>
                <a:gd name="connsiteX1" fmla="*/ 259080 w 350520"/>
                <a:gd name="connsiteY1" fmla="*/ 335280 h 335280"/>
                <a:gd name="connsiteX2" fmla="*/ 167640 w 350520"/>
                <a:gd name="connsiteY2" fmla="*/ 320040 h 335280"/>
                <a:gd name="connsiteX3" fmla="*/ 30480 w 350520"/>
                <a:gd name="connsiteY3" fmla="*/ 243840 h 335280"/>
                <a:gd name="connsiteX4" fmla="*/ 0 w 350520"/>
                <a:gd name="connsiteY4" fmla="*/ 198120 h 335280"/>
                <a:gd name="connsiteX5" fmla="*/ 76200 w 350520"/>
                <a:gd name="connsiteY5" fmla="*/ 76200 h 335280"/>
                <a:gd name="connsiteX6" fmla="*/ 167640 w 350520"/>
                <a:gd name="connsiteY6" fmla="*/ 45720 h 335280"/>
                <a:gd name="connsiteX7" fmla="*/ 259080 w 350520"/>
                <a:gd name="connsiteY7" fmla="*/ 15240 h 335280"/>
                <a:gd name="connsiteX8" fmla="*/ 304800 w 350520"/>
                <a:gd name="connsiteY8" fmla="*/ 0 h 335280"/>
                <a:gd name="connsiteX9" fmla="*/ 350520 w 350520"/>
                <a:gd name="connsiteY9" fmla="*/ 15240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0520" h="335280">
                  <a:moveTo>
                    <a:pt x="350520" y="320040"/>
                  </a:moveTo>
                  <a:cubicBezTo>
                    <a:pt x="320040" y="325120"/>
                    <a:pt x="289980" y="335280"/>
                    <a:pt x="259080" y="335280"/>
                  </a:cubicBezTo>
                  <a:cubicBezTo>
                    <a:pt x="228180" y="335280"/>
                    <a:pt x="197237" y="328919"/>
                    <a:pt x="167640" y="320040"/>
                  </a:cubicBezTo>
                  <a:cubicBezTo>
                    <a:pt x="138489" y="311295"/>
                    <a:pt x="50144" y="255638"/>
                    <a:pt x="30480" y="243840"/>
                  </a:cubicBezTo>
                  <a:cubicBezTo>
                    <a:pt x="20320" y="228600"/>
                    <a:pt x="0" y="216436"/>
                    <a:pt x="0" y="198120"/>
                  </a:cubicBezTo>
                  <a:cubicBezTo>
                    <a:pt x="0" y="159994"/>
                    <a:pt x="41455" y="95503"/>
                    <a:pt x="76200" y="76200"/>
                  </a:cubicBezTo>
                  <a:cubicBezTo>
                    <a:pt x="104286" y="60597"/>
                    <a:pt x="137160" y="55880"/>
                    <a:pt x="167640" y="45720"/>
                  </a:cubicBezTo>
                  <a:lnTo>
                    <a:pt x="259080" y="15240"/>
                  </a:lnTo>
                  <a:lnTo>
                    <a:pt x="304800" y="0"/>
                  </a:lnTo>
                  <a:lnTo>
                    <a:pt x="350520" y="15240"/>
                  </a:lnTo>
                </a:path>
              </a:pathLst>
            </a:custGeom>
            <a:noFill/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287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3" grpId="0"/>
      <p:bldP spid="39" grpId="0" animBg="1"/>
      <p:bldP spid="40" grpId="0"/>
      <p:bldP spid="45" grpId="0"/>
      <p:bldP spid="47" grpId="0" animBg="1"/>
      <p:bldP spid="48" grpId="0" animBg="1"/>
      <p:bldP spid="51" grpId="0"/>
      <p:bldP spid="53" grpId="0" animBg="1"/>
      <p:bldP spid="54" grpId="0" animBg="1"/>
      <p:bldP spid="57" grpId="0"/>
      <p:bldP spid="61" grpId="0" animBg="1"/>
      <p:bldP spid="6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BF70E-8B81-61F7-4D2A-39DE8E0BC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413" y="916710"/>
            <a:ext cx="11729416" cy="5294085"/>
          </a:xfrm>
        </p:spPr>
        <p:txBody>
          <a:bodyPr>
            <a:noAutofit/>
          </a:bodyPr>
          <a:lstStyle/>
          <a:p>
            <a:pPr>
              <a:buClr>
                <a:schemeClr val="bg1"/>
              </a:buClr>
            </a:pPr>
            <a:r>
              <a:rPr lang="en-US" sz="2800" b="0" dirty="0">
                <a:solidFill>
                  <a:schemeClr val="accent4"/>
                </a:solidFill>
                <a:latin typeface="18 VAG Rounded Light   02390" pitchFamily="2" charset="0"/>
              </a:rPr>
              <a:t>PC-Relative Addressing</a:t>
            </a:r>
            <a:r>
              <a:rPr lang="en-US" sz="2800" dirty="0"/>
              <a:t>: Supply a signed offset to update PC.</a:t>
            </a:r>
          </a:p>
          <a:p>
            <a:pPr lvl="1"/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PC = PC +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byte_offset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400" dirty="0"/>
              <a:t>“</a:t>
            </a:r>
            <a:r>
              <a:rPr lang="en-US" sz="2400" i="1" dirty="0">
                <a:solidFill>
                  <a:schemeClr val="accent4"/>
                </a:solidFill>
              </a:rPr>
              <a:t>Position-Independent Code</a:t>
            </a:r>
            <a:r>
              <a:rPr lang="en-US" sz="2400" dirty="0"/>
              <a:t>”: If all of code moves, </a:t>
            </a:r>
            <a:r>
              <a:rPr lang="en-US" sz="2400" i="1" dirty="0">
                <a:solidFill>
                  <a:schemeClr val="accent4"/>
                </a:solidFill>
              </a:rPr>
              <a:t>relative offsets </a:t>
            </a:r>
            <a:r>
              <a:rPr lang="en-US" sz="2400" dirty="0"/>
              <a:t>don’t change!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  <a:p>
            <a:endParaRPr lang="en-US" sz="2800" dirty="0"/>
          </a:p>
          <a:p>
            <a:pPr lvl="1"/>
            <a:r>
              <a:rPr lang="en-US" sz="2400" dirty="0"/>
              <a:t>Branches generally change the PC by a small amount, therefore</a:t>
            </a:r>
            <a:br>
              <a:rPr lang="en-US" sz="2400" dirty="0"/>
            </a:br>
            <a:r>
              <a:rPr lang="en-US" sz="2400" dirty="0"/>
              <a:t>in RISC-V instructions we encode relative offsets as </a:t>
            </a:r>
            <a:r>
              <a:rPr lang="en-US" sz="2400" i="1" dirty="0">
                <a:solidFill>
                  <a:schemeClr val="accent4"/>
                </a:solidFill>
              </a:rPr>
              <a:t>signed </a:t>
            </a:r>
            <a:r>
              <a:rPr lang="en-US" sz="2400" i="1" dirty="0" err="1">
                <a:solidFill>
                  <a:schemeClr val="accent4"/>
                </a:solidFill>
              </a:rPr>
              <a:t>immediates</a:t>
            </a:r>
            <a:r>
              <a:rPr lang="en-US" sz="2400" dirty="0"/>
              <a:t>.</a:t>
            </a:r>
          </a:p>
          <a:p>
            <a:r>
              <a:rPr lang="en-US" sz="2800" dirty="0"/>
              <a:t>Contrast with: </a:t>
            </a:r>
            <a:r>
              <a:rPr lang="en-US" sz="2800" b="0" dirty="0">
                <a:solidFill>
                  <a:schemeClr val="accent4"/>
                </a:solidFill>
                <a:latin typeface="18 VAG Rounded Light   02390" pitchFamily="2" charset="0"/>
              </a:rPr>
              <a:t>Absolute Addressing</a:t>
            </a:r>
          </a:p>
          <a:p>
            <a:pPr lvl="1"/>
            <a:r>
              <a:rPr lang="en-US" sz="2400" dirty="0"/>
              <a:t>Supply new address to overwrite PC.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PC =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new_address</a:t>
            </a:r>
            <a:endParaRPr lang="en-US" sz="2400" dirty="0"/>
          </a:p>
          <a:p>
            <a:pPr lvl="1"/>
            <a:r>
              <a:rPr lang="en-US" sz="2400" dirty="0"/>
              <a:t>Use sparingly: Brittle to code movement/need to build 32-bit immediate</a:t>
            </a:r>
            <a:br>
              <a:rPr lang="en-US" sz="2400" dirty="0"/>
            </a:br>
            <a:r>
              <a:rPr lang="en-US" sz="2000" dirty="0"/>
              <a:t>(more later)</a:t>
            </a:r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D72942-F3D8-66E2-2D54-B52C6A6FB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PC-Relative Addressing</a:t>
            </a:r>
          </a:p>
        </p:txBody>
      </p:sp>
      <p:graphicFrame>
        <p:nvGraphicFramePr>
          <p:cNvPr id="4" name="Table 9">
            <a:extLst>
              <a:ext uri="{FF2B5EF4-FFF2-40B4-BE49-F238E27FC236}">
                <a16:creationId xmlns:a16="http://schemas.microsoft.com/office/drawing/2014/main" id="{3E21A3C3-4316-DDBC-B071-6C6FC5C407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244863"/>
              </p:ext>
            </p:extLst>
          </p:nvPr>
        </p:nvGraphicFramePr>
        <p:xfrm>
          <a:off x="1259615" y="2247097"/>
          <a:ext cx="3640401" cy="1539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491599937"/>
                    </a:ext>
                  </a:extLst>
                </a:gridCol>
                <a:gridCol w="801248">
                  <a:extLst>
                    <a:ext uri="{9D8B030D-6E8A-4147-A177-3AD203B41FA5}">
                      <a16:colId xmlns:a16="http://schemas.microsoft.com/office/drawing/2014/main" val="521244513"/>
                    </a:ext>
                  </a:extLst>
                </a:gridCol>
                <a:gridCol w="2153353">
                  <a:extLst>
                    <a:ext uri="{9D8B030D-6E8A-4147-A177-3AD203B41FA5}">
                      <a16:colId xmlns:a16="http://schemas.microsoft.com/office/drawing/2014/main" val="40894134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t">
                        <a:lnSpc>
                          <a:spcPct val="85000"/>
                        </a:lnSpc>
                      </a:pPr>
                      <a:r>
                        <a:rPr lang="en-US" sz="1600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0x0c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5000"/>
                        </a:lnSpc>
                      </a:pP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Loop: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85000"/>
                        </a:lnSpc>
                      </a:pPr>
                      <a:r>
                        <a:rPr lang="en-US" sz="1600" b="1" i="0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beq</a:t>
                      </a:r>
                      <a:r>
                        <a:rPr lang="en-US" sz="1600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x19,x10,End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3512650"/>
                  </a:ext>
                </a:extLst>
              </a:tr>
              <a:tr h="184178">
                <a:tc>
                  <a:txBody>
                    <a:bodyPr/>
                    <a:lstStyle/>
                    <a:p>
                      <a:pPr algn="r" fontAlgn="t">
                        <a:lnSpc>
                          <a:spcPct val="85000"/>
                        </a:lnSpc>
                      </a:pPr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0x10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5000"/>
                        </a:lnSpc>
                      </a:pPr>
                      <a:endParaRPr lang="en-US" sz="16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85000"/>
                        </a:lnSpc>
                      </a:pPr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 x18, x18,x10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8456703"/>
                  </a:ext>
                </a:extLst>
              </a:tr>
              <a:tr h="184178">
                <a:tc>
                  <a:txBody>
                    <a:bodyPr/>
                    <a:lstStyle/>
                    <a:p>
                      <a:pPr algn="r" fontAlgn="t">
                        <a:lnSpc>
                          <a:spcPct val="85000"/>
                        </a:lnSpc>
                      </a:pPr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0x14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5000"/>
                        </a:lnSpc>
                      </a:pPr>
                      <a:endParaRPr lang="en-US" sz="16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85000"/>
                        </a:lnSpc>
                      </a:pPr>
                      <a:r>
                        <a:rPr lang="en-US" sz="1600" b="1" i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addi</a:t>
                      </a:r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x19, x19,-1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9927052"/>
                  </a:ext>
                </a:extLst>
              </a:tr>
              <a:tr h="184178">
                <a:tc>
                  <a:txBody>
                    <a:bodyPr/>
                    <a:lstStyle/>
                    <a:p>
                      <a:pPr algn="r" fontAlgn="t">
                        <a:lnSpc>
                          <a:spcPct val="85000"/>
                        </a:lnSpc>
                      </a:pPr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0x18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5000"/>
                        </a:lnSpc>
                      </a:pPr>
                      <a:endParaRPr lang="en-US" sz="16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85000"/>
                        </a:lnSpc>
                      </a:pPr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 Loop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892227"/>
                  </a:ext>
                </a:extLst>
              </a:tr>
              <a:tr h="184178">
                <a:tc>
                  <a:txBody>
                    <a:bodyPr/>
                    <a:lstStyle/>
                    <a:p>
                      <a:pPr algn="r">
                        <a:lnSpc>
                          <a:spcPct val="85000"/>
                        </a:lnSpc>
                      </a:pP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0x1c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5000"/>
                        </a:lnSpc>
                      </a:pP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End: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…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605732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D940442-324F-7CB0-C0F3-EF1AC2D5EA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411852"/>
              </p:ext>
            </p:extLst>
          </p:nvPr>
        </p:nvGraphicFramePr>
        <p:xfrm>
          <a:off x="7776922" y="2247097"/>
          <a:ext cx="3869001" cy="1539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491599937"/>
                    </a:ext>
                  </a:extLst>
                </a:gridCol>
                <a:gridCol w="801248">
                  <a:extLst>
                    <a:ext uri="{9D8B030D-6E8A-4147-A177-3AD203B41FA5}">
                      <a16:colId xmlns:a16="http://schemas.microsoft.com/office/drawing/2014/main" val="521244513"/>
                    </a:ext>
                  </a:extLst>
                </a:gridCol>
                <a:gridCol w="2153353">
                  <a:extLst>
                    <a:ext uri="{9D8B030D-6E8A-4147-A177-3AD203B41FA5}">
                      <a16:colId xmlns:a16="http://schemas.microsoft.com/office/drawing/2014/main" val="40894134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t">
                        <a:lnSpc>
                          <a:spcPct val="85000"/>
                        </a:lnSpc>
                      </a:pPr>
                      <a:r>
                        <a:rPr lang="en-US" sz="1600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0x400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5000"/>
                        </a:lnSpc>
                      </a:pP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Loop: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85000"/>
                        </a:lnSpc>
                      </a:pPr>
                      <a:r>
                        <a:rPr lang="en-US" sz="1600" b="1" i="0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beq</a:t>
                      </a:r>
                      <a:r>
                        <a:rPr lang="en-US" sz="1600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x19,x10,End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3512650"/>
                  </a:ext>
                </a:extLst>
              </a:tr>
              <a:tr h="184178">
                <a:tc>
                  <a:txBody>
                    <a:bodyPr/>
                    <a:lstStyle/>
                    <a:p>
                      <a:pPr algn="r" fontAlgn="t">
                        <a:lnSpc>
                          <a:spcPct val="85000"/>
                        </a:lnSpc>
                      </a:pPr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0x404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5000"/>
                        </a:lnSpc>
                      </a:pPr>
                      <a:endParaRPr lang="en-US" sz="16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85000"/>
                        </a:lnSpc>
                      </a:pPr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 x18, x18,x10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8456703"/>
                  </a:ext>
                </a:extLst>
              </a:tr>
              <a:tr h="184178">
                <a:tc>
                  <a:txBody>
                    <a:bodyPr/>
                    <a:lstStyle/>
                    <a:p>
                      <a:pPr algn="r" fontAlgn="t">
                        <a:lnSpc>
                          <a:spcPct val="85000"/>
                        </a:lnSpc>
                      </a:pPr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0x408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5000"/>
                        </a:lnSpc>
                      </a:pPr>
                      <a:endParaRPr lang="en-US" sz="16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85000"/>
                        </a:lnSpc>
                      </a:pPr>
                      <a:r>
                        <a:rPr lang="en-US" sz="1600" b="1" i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addi</a:t>
                      </a:r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x19, x19,-1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9927052"/>
                  </a:ext>
                </a:extLst>
              </a:tr>
              <a:tr h="184178">
                <a:tc>
                  <a:txBody>
                    <a:bodyPr/>
                    <a:lstStyle/>
                    <a:p>
                      <a:pPr algn="r" fontAlgn="t">
                        <a:lnSpc>
                          <a:spcPct val="85000"/>
                        </a:lnSpc>
                      </a:pPr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0x40c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5000"/>
                        </a:lnSpc>
                      </a:pPr>
                      <a:endParaRPr lang="en-US" sz="16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85000"/>
                        </a:lnSpc>
                      </a:pPr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 Loop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892227"/>
                  </a:ext>
                </a:extLst>
              </a:tr>
              <a:tr h="184178">
                <a:tc>
                  <a:txBody>
                    <a:bodyPr/>
                    <a:lstStyle/>
                    <a:p>
                      <a:pPr algn="r">
                        <a:lnSpc>
                          <a:spcPct val="85000"/>
                        </a:lnSpc>
                      </a:pP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0x410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5000"/>
                        </a:lnSpc>
                      </a:pP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End: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…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605732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91D68AD5-8028-68F0-A125-927BE6BEE227}"/>
              </a:ext>
            </a:extLst>
          </p:cNvPr>
          <p:cNvSpPr txBox="1"/>
          <p:nvPr/>
        </p:nvSpPr>
        <p:spPr>
          <a:xfrm>
            <a:off x="5188336" y="2388547"/>
            <a:ext cx="215161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18 VAG Rounded Light   02390" pitchFamily="2" charset="0"/>
              </a:rPr>
              <a:t>Take branch:</a:t>
            </a:r>
            <a:br>
              <a:rPr lang="en-US" sz="2000" dirty="0">
                <a:solidFill>
                  <a:schemeClr val="accent1"/>
                </a:solidFill>
                <a:latin typeface="18 VAG Rounded Light   02390" pitchFamily="2" charset="0"/>
              </a:rPr>
            </a:br>
            <a:r>
              <a:rPr lang="en-US" sz="2000" dirty="0">
                <a:solidFill>
                  <a:schemeClr val="accent1"/>
                </a:solidFill>
                <a:latin typeface="18 VAG Rounded Light   02390" pitchFamily="2" charset="0"/>
              </a:rPr>
              <a:t>PC = PC </a:t>
            </a:r>
            <a:r>
              <a:rPr lang="en-US" sz="2000" dirty="0">
                <a:solidFill>
                  <a:schemeClr val="accent3"/>
                </a:solidFill>
                <a:latin typeface="18 VAG Rounded Light   02390" pitchFamily="2" charset="0"/>
              </a:rPr>
              <a:t>+ 16</a:t>
            </a:r>
          </a:p>
          <a:p>
            <a:pPr algn="ctr"/>
            <a:r>
              <a:rPr lang="en-US" sz="2000" dirty="0">
                <a:solidFill>
                  <a:schemeClr val="accent1"/>
                </a:solidFill>
                <a:latin typeface="18 VAG Rounded Light   02390" pitchFamily="2" charset="0"/>
              </a:rPr>
              <a:t>Don’t take branch:</a:t>
            </a:r>
            <a:br>
              <a:rPr lang="en-US" sz="2000" dirty="0">
                <a:solidFill>
                  <a:schemeClr val="accent1"/>
                </a:solidFill>
                <a:latin typeface="18 VAG Rounded Light   02390" pitchFamily="2" charset="0"/>
              </a:rPr>
            </a:br>
            <a:r>
              <a:rPr lang="en-US" sz="2000" dirty="0">
                <a:solidFill>
                  <a:schemeClr val="accent1"/>
                </a:solidFill>
                <a:latin typeface="18 VAG Rounded Light   02390" pitchFamily="2" charset="0"/>
              </a:rPr>
              <a:t>PC = PC </a:t>
            </a:r>
            <a:r>
              <a:rPr lang="en-US" sz="2000" dirty="0">
                <a:solidFill>
                  <a:schemeClr val="accent3"/>
                </a:solidFill>
                <a:latin typeface="18 VAG Rounded Light   02390" pitchFamily="2" charset="0"/>
              </a:rPr>
              <a:t>+ 4</a:t>
            </a:r>
          </a:p>
          <a:p>
            <a:pPr algn="r"/>
            <a:endParaRPr lang="en-US" sz="2000" dirty="0">
              <a:solidFill>
                <a:schemeClr val="accent3"/>
              </a:solidFill>
              <a:latin typeface="18 VAG Rounded Light   0239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37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heme/theme1.xml><?xml version="1.0" encoding="utf-8"?>
<a:theme xmlns:a="http://schemas.openxmlformats.org/drawingml/2006/main" name="CS61C-ly-new">
  <a:themeElements>
    <a:clrScheme name="CS61C New">
      <a:dk1>
        <a:srgbClr val="000000"/>
      </a:dk1>
      <a:lt1>
        <a:srgbClr val="FFFFFF"/>
      </a:lt1>
      <a:dk2>
        <a:srgbClr val="002E5D"/>
      </a:dk2>
      <a:lt2>
        <a:srgbClr val="E5DCD1"/>
      </a:lt2>
      <a:accent1>
        <a:srgbClr val="00BDE2"/>
      </a:accent1>
      <a:accent2>
        <a:srgbClr val="C6DAC3"/>
      </a:accent2>
      <a:accent3>
        <a:srgbClr val="FEC016"/>
      </a:accent3>
      <a:accent4>
        <a:srgbClr val="D9E056"/>
      </a:accent4>
      <a:accent5>
        <a:srgbClr val="EB1379"/>
      </a:accent5>
      <a:accent6>
        <a:srgbClr val="A97EFA"/>
      </a:accent6>
      <a:hlink>
        <a:srgbClr val="7E7E7E"/>
      </a:hlink>
      <a:folHlink>
        <a:srgbClr val="E5DC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headEnd type="none" w="med" len="med"/>
          <a:tailEnd type="triangle" w="lg" len="lg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400" dirty="0">
            <a:solidFill>
              <a:schemeClr val="accent1"/>
            </a:solidFill>
            <a:latin typeface="18 VAG Rounded Light   0239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S61C-ly-new" id="{DFFA2BFF-9357-A24D-A947-9735921D71C4}" vid="{3C32BE93-C896-F84B-BEA8-5E6C5AC7E2C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CS61C-ly-new</Template>
  <TotalTime>12137</TotalTime>
  <Words>3437</Words>
  <Application>Microsoft Macintosh PowerPoint</Application>
  <PresentationFormat>Widescreen</PresentationFormat>
  <Paragraphs>950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9" baseType="lpstr">
      <vt:lpstr>.Apple Color Emoji UI</vt:lpstr>
      <vt:lpstr>.Hiragino Kaku Gothic Interface W3</vt:lpstr>
      <vt:lpstr>18 VAG Rounded Black   09390</vt:lpstr>
      <vt:lpstr>18 VAG Rounded Bold   07390</vt:lpstr>
      <vt:lpstr>18 VAG Rounded Light   02390</vt:lpstr>
      <vt:lpstr>18 VAG Rounded Thin   55390</vt:lpstr>
      <vt:lpstr>Arial</vt:lpstr>
      <vt:lpstr>Calibri</vt:lpstr>
      <vt:lpstr>Courier</vt:lpstr>
      <vt:lpstr>Courier New</vt:lpstr>
      <vt:lpstr>Helvetica Neue</vt:lpstr>
      <vt:lpstr>Wingdings</vt:lpstr>
      <vt:lpstr>CS61C-ly-new</vt:lpstr>
      <vt:lpstr>RISC-V Instruction Formats, Part II</vt:lpstr>
      <vt:lpstr>Disassembling the S-Format</vt:lpstr>
      <vt:lpstr>Disassembling the S-Format</vt:lpstr>
      <vt:lpstr>PowerPoint Presentation</vt:lpstr>
      <vt:lpstr>Updating the Program Counter (PC)</vt:lpstr>
      <vt:lpstr>The Program Counter (PC)</vt:lpstr>
      <vt:lpstr>PC = PC + 4 for most instructions</vt:lpstr>
      <vt:lpstr>Branches Update PC to ”Jump”</vt:lpstr>
      <vt:lpstr>PC-Relative Addressing</vt:lpstr>
      <vt:lpstr>B-Format Layout</vt:lpstr>
      <vt:lpstr>RISC-V Conditional Branches</vt:lpstr>
      <vt:lpstr>Scaling the Offset to Maximize Branch Range</vt:lpstr>
      <vt:lpstr>PowerPoint Presentation</vt:lpstr>
      <vt:lpstr>Scaling the Offset to Maximize Branch Range</vt:lpstr>
      <vt:lpstr>RISC-V Feature: 16-bit instructions</vt:lpstr>
      <vt:lpstr>B-Format Instruction Layout</vt:lpstr>
      <vt:lpstr>B-Format Example (1/2)</vt:lpstr>
      <vt:lpstr>B-Format Example (2/2)</vt:lpstr>
      <vt:lpstr>Why Swirl Immediate Bits Around? HW Design!</vt:lpstr>
      <vt:lpstr>All six RV32 B-Format Instructions</vt:lpstr>
      <vt:lpstr>Conditionally Branching Even Further</vt:lpstr>
      <vt:lpstr>J-Format Layout</vt:lpstr>
      <vt:lpstr>The jal instruction and j pseudoinstruction</vt:lpstr>
      <vt:lpstr>The jal instruction and j pseudoinstruction</vt:lpstr>
      <vt:lpstr>J-Format Instruction Layout</vt:lpstr>
      <vt:lpstr>U-Format: Long Immediates</vt:lpstr>
      <vt:lpstr>U-Format Instruction Layout</vt:lpstr>
      <vt:lpstr>lui and addi creates Long Immediates</vt:lpstr>
      <vt:lpstr>lui Edge Case: addi Extends Sign</vt:lpstr>
      <vt:lpstr>lui Edge Case: addi Extends Sign</vt:lpstr>
      <vt:lpstr>auipc loads the PC into the Register File</vt:lpstr>
      <vt:lpstr>jalr: I-Format</vt:lpstr>
      <vt:lpstr>The jalr instruction and jr pseudoinstruction</vt:lpstr>
      <vt:lpstr>I-Format Instruction Layout: jalr</vt:lpstr>
      <vt:lpstr>The jalr instruction and jr pseudoinstruction</vt:lpstr>
      <vt:lpstr>“And in Conclusion…”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RISC-V (California Gold)</dc:title>
  <dc:creator>Lisa Yan</dc:creator>
  <cp:lastModifiedBy>Lisa Yan</cp:lastModifiedBy>
  <cp:revision>405</cp:revision>
  <dcterms:created xsi:type="dcterms:W3CDTF">2022-09-05T20:39:51Z</dcterms:created>
  <dcterms:modified xsi:type="dcterms:W3CDTF">2022-10-01T22:40:09Z</dcterms:modified>
</cp:coreProperties>
</file>